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8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\Documents\Junior\Field%20Biology\Millrace%20Project\Final%20Belt%20Transect%20Data%20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\Documents\Junior\Field%20Biology\Millrace%20Project\Final%20Belt%20Transect%20Data%20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Recorded Species </a:t>
            </a:r>
            <a:r>
              <a:rPr lang="en-US" sz="2400" baseline="0" dirty="0" smtClean="0"/>
              <a:t>Count</a:t>
            </a:r>
            <a:endParaRPr lang="en-US" sz="2400" baseline="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Interpretation'!$A$10</c:f>
              <c:strCache>
                <c:ptCount val="1"/>
                <c:pt idx="0">
                  <c:v>MP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'Data Interpretation'!$B$9:$D$9</c:f>
              <c:strCache>
                <c:ptCount val="3"/>
                <c:pt idx="0">
                  <c:v>Species Richness</c:v>
                </c:pt>
                <c:pt idx="1">
                  <c:v>Native Species</c:v>
                </c:pt>
                <c:pt idx="2">
                  <c:v>Non-native Species</c:v>
                </c:pt>
              </c:strCache>
            </c:strRef>
          </c:cat>
          <c:val>
            <c:numRef>
              <c:f>'Data Interpretation'!$B$10:$D$10</c:f>
              <c:numCache>
                <c:formatCode>General</c:formatCode>
                <c:ptCount val="3"/>
                <c:pt idx="0">
                  <c:v>7.0</c:v>
                </c:pt>
                <c:pt idx="1">
                  <c:v>3.0</c:v>
                </c:pt>
                <c:pt idx="2">
                  <c:v>4.0</c:v>
                </c:pt>
              </c:numCache>
            </c:numRef>
          </c:val>
        </c:ser>
        <c:ser>
          <c:idx val="1"/>
          <c:order val="1"/>
          <c:tx>
            <c:strRef>
              <c:f>'Data Interpretation'!$A$11</c:f>
              <c:strCache>
                <c:ptCount val="1"/>
                <c:pt idx="0">
                  <c:v>WG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'Data Interpretation'!$B$9:$D$9</c:f>
              <c:strCache>
                <c:ptCount val="3"/>
                <c:pt idx="0">
                  <c:v>Species Richness</c:v>
                </c:pt>
                <c:pt idx="1">
                  <c:v>Native Species</c:v>
                </c:pt>
                <c:pt idx="2">
                  <c:v>Non-native Species</c:v>
                </c:pt>
              </c:strCache>
            </c:strRef>
          </c:cat>
          <c:val>
            <c:numRef>
              <c:f>'Data Interpretation'!$B$11:$D$11</c:f>
              <c:numCache>
                <c:formatCode>General</c:formatCode>
                <c:ptCount val="3"/>
                <c:pt idx="0">
                  <c:v>7.0</c:v>
                </c:pt>
                <c:pt idx="1">
                  <c:v>6.0</c:v>
                </c:pt>
                <c:pt idx="2">
                  <c:v>1.0</c:v>
                </c:pt>
              </c:numCache>
            </c:numRef>
          </c:val>
        </c:ser>
        <c:ser>
          <c:idx val="2"/>
          <c:order val="2"/>
          <c:tx>
            <c:strRef>
              <c:f>'Data Interpretation'!$A$12</c:f>
              <c:strCache>
                <c:ptCount val="1"/>
                <c:pt idx="0">
                  <c:v>WS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'Data Interpretation'!$B$9:$D$9</c:f>
              <c:strCache>
                <c:ptCount val="3"/>
                <c:pt idx="0">
                  <c:v>Species Richness</c:v>
                </c:pt>
                <c:pt idx="1">
                  <c:v>Native Species</c:v>
                </c:pt>
                <c:pt idx="2">
                  <c:v>Non-native Species</c:v>
                </c:pt>
              </c:strCache>
            </c:strRef>
          </c:cat>
          <c:val>
            <c:numRef>
              <c:f>'Data Interpretation'!$B$12:$D$12</c:f>
              <c:numCache>
                <c:formatCode>General</c:formatCode>
                <c:ptCount val="3"/>
                <c:pt idx="0">
                  <c:v>12.0</c:v>
                </c:pt>
                <c:pt idx="1">
                  <c:v>7.0</c:v>
                </c:pt>
                <c:pt idx="2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6712584"/>
        <c:axId val="-2136709528"/>
      </c:barChart>
      <c:catAx>
        <c:axId val="-21367125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36709528"/>
        <c:crosses val="autoZero"/>
        <c:auto val="1"/>
        <c:lblAlgn val="ctr"/>
        <c:lblOffset val="100"/>
        <c:noMultiLvlLbl val="0"/>
      </c:catAx>
      <c:valAx>
        <c:axId val="-21367095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-2136712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7009089141635"/>
          <c:y val="0.909974297182721"/>
          <c:w val="0.232154661222903"/>
          <c:h val="0.090025702817278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Average Percent </a:t>
            </a:r>
            <a:r>
              <a:rPr lang="en-US" sz="2400" dirty="0"/>
              <a:t>Cover of Dominant Species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Interpretation'!$B$1</c:f>
              <c:strCache>
                <c:ptCount val="1"/>
                <c:pt idx="0">
                  <c:v>Millrace Pond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'Data Interpretation'!$F$2:$F$7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0.0</c:v>
                  </c:pt>
                  <c:pt idx="2">
                    <c:v>0.0</c:v>
                  </c:pt>
                  <c:pt idx="3">
                    <c:v>29.73570762050748</c:v>
                  </c:pt>
                  <c:pt idx="4">
                    <c:v>38.20457752141414</c:v>
                  </c:pt>
                  <c:pt idx="5">
                    <c:v>0.0</c:v>
                  </c:pt>
                </c:numCache>
              </c:numRef>
            </c:plus>
            <c:minus>
              <c:numRef>
                <c:f>'Data Interpretation'!$F$2:$F$7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0.0</c:v>
                  </c:pt>
                  <c:pt idx="2">
                    <c:v>0.0</c:v>
                  </c:pt>
                  <c:pt idx="3">
                    <c:v>29.73570762050748</c:v>
                  </c:pt>
                  <c:pt idx="4">
                    <c:v>38.20457752141414</c:v>
                  </c:pt>
                  <c:pt idx="5">
                    <c:v>0.0</c:v>
                  </c:pt>
                </c:numCache>
              </c:numRef>
            </c:minus>
          </c:errBars>
          <c:cat>
            <c:strRef>
              <c:f>'Data Interpretation'!$A$2:$A$7</c:f>
              <c:strCache>
                <c:ptCount val="6"/>
                <c:pt idx="0">
                  <c:v>Acer macrophyllum</c:v>
                </c:pt>
                <c:pt idx="1">
                  <c:v>Fraxinus latifolia</c:v>
                </c:pt>
                <c:pt idx="2">
                  <c:v>Populus balsamifera ssp. trichocarpa</c:v>
                </c:pt>
                <c:pt idx="3">
                  <c:v>Quercus sp.</c:v>
                </c:pt>
                <c:pt idx="4">
                  <c:v>Rubus bifrons</c:v>
                </c:pt>
                <c:pt idx="5">
                  <c:v>Symphoricarpos albus</c:v>
                </c:pt>
              </c:strCache>
            </c:strRef>
          </c:cat>
          <c:val>
            <c:numRef>
              <c:f>'Data Interpretation'!$B$2:$B$7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86.56923076923078</c:v>
                </c:pt>
                <c:pt idx="4">
                  <c:v>53.18461538461538</c:v>
                </c:pt>
                <c:pt idx="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'Data Interpretation'!$C$1</c:f>
              <c:strCache>
                <c:ptCount val="1"/>
                <c:pt idx="0">
                  <c:v>Water Garden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'Data Interpretation'!$G$2:$G$7</c:f>
                <c:numCache>
                  <c:formatCode>General</c:formatCode>
                  <c:ptCount val="6"/>
                  <c:pt idx="0">
                    <c:v>41.78150738035141</c:v>
                  </c:pt>
                  <c:pt idx="1">
                    <c:v>39.35415137910142</c:v>
                  </c:pt>
                  <c:pt idx="2">
                    <c:v>0.0</c:v>
                  </c:pt>
                  <c:pt idx="3">
                    <c:v>0.0</c:v>
                  </c:pt>
                  <c:pt idx="4">
                    <c:v>37.95955337339593</c:v>
                  </c:pt>
                  <c:pt idx="5">
                    <c:v>27.72524536896348</c:v>
                  </c:pt>
                </c:numCache>
              </c:numRef>
            </c:plus>
            <c:minus>
              <c:numRef>
                <c:f>'Data Interpretation'!$G$2:$G$7</c:f>
                <c:numCache>
                  <c:formatCode>General</c:formatCode>
                  <c:ptCount val="6"/>
                  <c:pt idx="0">
                    <c:v>41.78150738035141</c:v>
                  </c:pt>
                  <c:pt idx="1">
                    <c:v>39.35415137910142</c:v>
                  </c:pt>
                  <c:pt idx="2">
                    <c:v>0.0</c:v>
                  </c:pt>
                  <c:pt idx="3">
                    <c:v>0.0</c:v>
                  </c:pt>
                  <c:pt idx="4">
                    <c:v>37.95955337339593</c:v>
                  </c:pt>
                  <c:pt idx="5">
                    <c:v>27.72524536896348</c:v>
                  </c:pt>
                </c:numCache>
              </c:numRef>
            </c:minus>
          </c:errBars>
          <c:cat>
            <c:strRef>
              <c:f>'Data Interpretation'!$A$2:$A$7</c:f>
              <c:strCache>
                <c:ptCount val="6"/>
                <c:pt idx="0">
                  <c:v>Acer macrophyllum</c:v>
                </c:pt>
                <c:pt idx="1">
                  <c:v>Fraxinus latifolia</c:v>
                </c:pt>
                <c:pt idx="2">
                  <c:v>Populus balsamifera ssp. trichocarpa</c:v>
                </c:pt>
                <c:pt idx="3">
                  <c:v>Quercus sp.</c:v>
                </c:pt>
                <c:pt idx="4">
                  <c:v>Rubus bifrons</c:v>
                </c:pt>
                <c:pt idx="5">
                  <c:v>Symphoricarpos albus</c:v>
                </c:pt>
              </c:strCache>
            </c:strRef>
          </c:cat>
          <c:val>
            <c:numRef>
              <c:f>'Data Interpretation'!$C$2:$C$7</c:f>
              <c:numCache>
                <c:formatCode>General</c:formatCode>
                <c:ptCount val="6"/>
                <c:pt idx="0">
                  <c:v>62.04615384615386</c:v>
                </c:pt>
                <c:pt idx="1">
                  <c:v>50.06153846153845</c:v>
                </c:pt>
                <c:pt idx="2">
                  <c:v>0.0</c:v>
                </c:pt>
                <c:pt idx="3">
                  <c:v>0.0</c:v>
                </c:pt>
                <c:pt idx="4">
                  <c:v>64.75384615384614</c:v>
                </c:pt>
                <c:pt idx="5">
                  <c:v>72.3384615384615</c:v>
                </c:pt>
              </c:numCache>
            </c:numRef>
          </c:val>
        </c:ser>
        <c:ser>
          <c:idx val="2"/>
          <c:order val="2"/>
          <c:tx>
            <c:strRef>
              <c:f>'Data Interpretation'!$D$1</c:f>
              <c:strCache>
                <c:ptCount val="1"/>
                <c:pt idx="0">
                  <c:v>Willamette Slough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'Data Interpretation'!$H$2:$H$7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39.18552846428948</c:v>
                  </c:pt>
                  <c:pt idx="2">
                    <c:v>43.34358853010058</c:v>
                  </c:pt>
                  <c:pt idx="3">
                    <c:v>0.0</c:v>
                  </c:pt>
                  <c:pt idx="4">
                    <c:v>26.95665086098467</c:v>
                  </c:pt>
                  <c:pt idx="5">
                    <c:v>36.84412070831967</c:v>
                  </c:pt>
                </c:numCache>
              </c:numRef>
            </c:plus>
            <c:minus>
              <c:numRef>
                <c:f>'Data Interpretation'!$H$2:$H$7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39.18552846428948</c:v>
                  </c:pt>
                  <c:pt idx="2">
                    <c:v>43.34358853010058</c:v>
                  </c:pt>
                  <c:pt idx="3">
                    <c:v>0.0</c:v>
                  </c:pt>
                  <c:pt idx="4">
                    <c:v>26.95665086098467</c:v>
                  </c:pt>
                  <c:pt idx="5">
                    <c:v>36.84412070831967</c:v>
                  </c:pt>
                </c:numCache>
              </c:numRef>
            </c:minus>
          </c:errBars>
          <c:cat>
            <c:strRef>
              <c:f>'Data Interpretation'!$A$2:$A$7</c:f>
              <c:strCache>
                <c:ptCount val="6"/>
                <c:pt idx="0">
                  <c:v>Acer macrophyllum</c:v>
                </c:pt>
                <c:pt idx="1">
                  <c:v>Fraxinus latifolia</c:v>
                </c:pt>
                <c:pt idx="2">
                  <c:v>Populus balsamifera ssp. trichocarpa</c:v>
                </c:pt>
                <c:pt idx="3">
                  <c:v>Quercus sp.</c:v>
                </c:pt>
                <c:pt idx="4">
                  <c:v>Rubus bifrons</c:v>
                </c:pt>
                <c:pt idx="5">
                  <c:v>Symphoricarpos albus</c:v>
                </c:pt>
              </c:strCache>
            </c:strRef>
          </c:cat>
          <c:val>
            <c:numRef>
              <c:f>'Data Interpretation'!$D$2:$D$7</c:f>
              <c:numCache>
                <c:formatCode>General</c:formatCode>
                <c:ptCount val="6"/>
                <c:pt idx="0">
                  <c:v>0.0</c:v>
                </c:pt>
                <c:pt idx="1">
                  <c:v>58.83076923076923</c:v>
                </c:pt>
                <c:pt idx="2">
                  <c:v>48.0</c:v>
                </c:pt>
                <c:pt idx="3">
                  <c:v>0.0</c:v>
                </c:pt>
                <c:pt idx="4">
                  <c:v>13.35384615384616</c:v>
                </c:pt>
                <c:pt idx="5">
                  <c:v>41.46153846153845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6651240"/>
        <c:axId val="-2136646520"/>
      </c:barChart>
      <c:catAx>
        <c:axId val="-213665124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6646520"/>
        <c:crosses val="autoZero"/>
        <c:auto val="1"/>
        <c:lblAlgn val="ctr"/>
        <c:lblOffset val="100"/>
        <c:noMultiLvlLbl val="0"/>
      </c:catAx>
      <c:valAx>
        <c:axId val="-2136646520"/>
        <c:scaling>
          <c:orientation val="minMax"/>
          <c:max val="100.0"/>
          <c:min val="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-21366512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2269-83E5-4247-A6D3-BBA8AB318E46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4F5-EA12-4BEB-AFDB-A846F5686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2269-83E5-4247-A6D3-BBA8AB318E46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4F5-EA12-4BEB-AFDB-A846F5686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2269-83E5-4247-A6D3-BBA8AB318E46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4F5-EA12-4BEB-AFDB-A846F5686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2269-83E5-4247-A6D3-BBA8AB318E46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4F5-EA12-4BEB-AFDB-A846F5686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2269-83E5-4247-A6D3-BBA8AB318E46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4F5-EA12-4BEB-AFDB-A846F5686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2269-83E5-4247-A6D3-BBA8AB318E46}" type="datetimeFigureOut">
              <a:rPr lang="en-US" smtClean="0"/>
              <a:t>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4F5-EA12-4BEB-AFDB-A846F5686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2269-83E5-4247-A6D3-BBA8AB318E46}" type="datetimeFigureOut">
              <a:rPr lang="en-US" smtClean="0"/>
              <a:t>7/3/17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4F5-EA12-4BEB-AFDB-A846F5686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2269-83E5-4247-A6D3-BBA8AB318E46}" type="datetimeFigureOut">
              <a:rPr lang="en-US" smtClean="0"/>
              <a:t>7/3/17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4F5-EA12-4BEB-AFDB-A846F5686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2269-83E5-4247-A6D3-BBA8AB318E46}" type="datetimeFigureOut">
              <a:rPr lang="en-US" smtClean="0"/>
              <a:t>7/3/17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4F5-EA12-4BEB-AFDB-A846F5686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2269-83E5-4247-A6D3-BBA8AB318E46}" type="datetimeFigureOut">
              <a:rPr lang="en-US" smtClean="0"/>
              <a:t>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4F5-EA12-4BEB-AFDB-A846F5686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2269-83E5-4247-A6D3-BBA8AB318E46}" type="datetimeFigureOut">
              <a:rPr lang="en-US" smtClean="0"/>
              <a:t>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64F5-EA12-4BEB-AFDB-A846F5686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02269-83E5-4247-A6D3-BBA8AB318E46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64F5-EA12-4BEB-AFDB-A846F56860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DSC004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9600" y="0"/>
            <a:ext cx="10287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Succession at the Eugene Millrace Pond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Tanner Wentlandt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2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1963</a:t>
            </a:r>
            <a:endParaRPr lang="en-US" dirty="0"/>
          </a:p>
        </p:txBody>
      </p:sp>
      <p:pic>
        <p:nvPicPr>
          <p:cNvPr id="4" name="Content Placeholder 3" descr="1963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86488"/>
          </a:xfrm>
        </p:spPr>
      </p:pic>
      <p:sp>
        <p:nvSpPr>
          <p:cNvPr id="5" name="TextBox 4"/>
          <p:cNvSpPr txBox="1"/>
          <p:nvPr/>
        </p:nvSpPr>
        <p:spPr>
          <a:xfrm>
            <a:off x="7772400" y="579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 Hunter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2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1963</a:t>
            </a:r>
            <a:endParaRPr lang="en-US" dirty="0"/>
          </a:p>
        </p:txBody>
      </p:sp>
      <p:pic>
        <p:nvPicPr>
          <p:cNvPr id="4" name="Content Placeholder 3" descr="1963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200775"/>
          </a:xfrm>
        </p:spPr>
      </p:pic>
      <p:sp>
        <p:nvSpPr>
          <p:cNvPr id="5" name="TextBox 4"/>
          <p:cNvSpPr txBox="1"/>
          <p:nvPr/>
        </p:nvSpPr>
        <p:spPr>
          <a:xfrm>
            <a:off x="7772400" y="579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 Hunter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0"/>
            <a:ext cx="8229600" cy="762000"/>
          </a:xfrm>
        </p:spPr>
        <p:txBody>
          <a:bodyPr/>
          <a:lstStyle/>
          <a:p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4" name="Content Placeholder 3" descr="DSC_001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07978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_DSC00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" y="0"/>
            <a:ext cx="10325100" cy="6883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1676400"/>
            <a:ext cx="7467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 had assumed that the vegetation was far older than that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Made plant ID easy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457200"/>
            <a:ext cx="7848600" cy="838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Grass and Dirt to Canopy in 54 years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0" y="0"/>
            <a:ext cx="10287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1295400"/>
            <a:ext cx="7620000" cy="13716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Today’s Pond vs. the Pond of 500 Years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go: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3124200"/>
            <a:ext cx="5334000" cy="10668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Quest for Analogous Ponds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(and Hydrocortisone)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 Analogous Ponds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 needed to find a pond/slough that would be a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good representation of what the Millrace Pond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would have looked like 500 years ago.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 was looking for a pond that had not been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altered much since then, and I was told about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two.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P Google Earth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67000" y="-9075"/>
            <a:ext cx="6477000" cy="6911025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n-US" dirty="0" smtClean="0"/>
              <a:t>What’s there?</a:t>
            </a:r>
          </a:p>
          <a:p>
            <a:r>
              <a:rPr lang="en-US" dirty="0" smtClean="0"/>
              <a:t>How much?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533400"/>
            <a:ext cx="3581400" cy="6858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Millrace Pond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Content Placeholder 4" descr="Metho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1643" y="0"/>
            <a:ext cx="4462357" cy="7019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3340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Method: </a:t>
            </a:r>
            <a:br>
              <a:rPr lang="en-US" dirty="0" smtClean="0"/>
            </a:br>
            <a:r>
              <a:rPr lang="en-US" dirty="0" smtClean="0"/>
              <a:t>Belt Transect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One 30-meter transect parallel to water’s edge</a:t>
            </a:r>
          </a:p>
          <a:p>
            <a:r>
              <a:rPr lang="en-US" dirty="0" smtClean="0"/>
              <a:t>One 5-meter transect perpendicular to water’s edge every 5 meters along the 30-meter transect</a:t>
            </a:r>
            <a:endParaRPr lang="en-US" dirty="0"/>
          </a:p>
        </p:txBody>
      </p:sp>
      <p:pic>
        <p:nvPicPr>
          <p:cNvPr id="5" name="Content Placeholder 4" descr="Method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1643" y="1"/>
            <a:ext cx="4462357" cy="7019884"/>
          </a:xfrm>
        </p:spPr>
      </p:pic>
      <p:cxnSp>
        <p:nvCxnSpPr>
          <p:cNvPr id="10" name="Straight Connector 9"/>
          <p:cNvCxnSpPr/>
          <p:nvPr/>
        </p:nvCxnSpPr>
        <p:spPr>
          <a:xfrm>
            <a:off x="7239000" y="5410200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15200" y="46482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15200" y="50292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048000"/>
            <a:ext cx="228600" cy="2362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62800" y="30480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15200" y="42672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39000" y="35052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239000" y="38862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P Google Earth.PN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288695"/>
          </a:xfrm>
        </p:spPr>
      </p:pic>
      <p:sp>
        <p:nvSpPr>
          <p:cNvPr id="11" name="Rectangle 10"/>
          <p:cNvSpPr/>
          <p:nvPr/>
        </p:nvSpPr>
        <p:spPr>
          <a:xfrm>
            <a:off x="2667000" y="762000"/>
            <a:ext cx="5638800" cy="990600"/>
          </a:xfrm>
          <a:prstGeom prst="rect">
            <a:avLst/>
          </a:prstGeom>
          <a:solidFill>
            <a:schemeClr val="lt1">
              <a:alpha val="3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Millrace Pond Transect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876800" y="2438400"/>
            <a:ext cx="990600" cy="914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er Garden Transect S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8796"/>
            <a:ext cx="9144000" cy="8336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Analog 1: Mt. Pisgah Water Garden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648200" y="3429000"/>
            <a:ext cx="228600" cy="762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24400" y="39624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(Approx.)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57200"/>
            <a:ext cx="8382000" cy="838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\Pictures\Journal Photos\Area 10\Flora\04-06-2017\Rubus bifrons\DSC_00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287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00400" y="304800"/>
            <a:ext cx="2667000" cy="8382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8229600" cy="11128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676400"/>
            <a:ext cx="8763000" cy="1143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6764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How does today’s Millrace Pond compare with what it was 50 years ago? 500 years ago?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S LIDA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115501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934200" y="4800600"/>
            <a:ext cx="533400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200" y="533400"/>
            <a:ext cx="81534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Analog 2: Willamette River Slough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304800"/>
            <a:ext cx="7162800" cy="12192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Initial Observations and Changing Ideas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57400"/>
            <a:ext cx="8229600" cy="2667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Initial findings showed no obvious change in vegetation type in lateral transects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Decided to break parallel transect up into 5-meter sections and add percent cover calculations from those to lateral transect data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0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533400"/>
            <a:ext cx="2743200" cy="6096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00200"/>
            <a:ext cx="8153400" cy="38862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Millrace Pond was largely planted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Less native species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Would have had far more canopy cover from </a:t>
            </a:r>
            <a:r>
              <a:rPr lang="en-US" i="1" dirty="0" smtClean="0">
                <a:solidFill>
                  <a:schemeClr val="bg1"/>
                </a:solidFill>
              </a:rPr>
              <a:t>F. </a:t>
            </a:r>
            <a:r>
              <a:rPr lang="en-US" i="1" dirty="0" err="1" smtClean="0">
                <a:solidFill>
                  <a:schemeClr val="bg1"/>
                </a:solidFill>
              </a:rPr>
              <a:t>latifolia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i="1" dirty="0" smtClean="0">
                <a:solidFill>
                  <a:schemeClr val="bg1"/>
                </a:solidFill>
              </a:rPr>
              <a:t>A. </a:t>
            </a:r>
            <a:r>
              <a:rPr lang="en-US" i="1" dirty="0" err="1" smtClean="0">
                <a:solidFill>
                  <a:schemeClr val="bg1"/>
                </a:solidFill>
              </a:rPr>
              <a:t>macrophyllum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Would have had a shrub layer of </a:t>
            </a:r>
            <a:r>
              <a:rPr lang="en-US" i="1" dirty="0" smtClean="0">
                <a:solidFill>
                  <a:schemeClr val="bg1"/>
                </a:solidFill>
              </a:rPr>
              <a:t>S. </a:t>
            </a:r>
            <a:r>
              <a:rPr lang="en-US" i="1" dirty="0" err="1" smtClean="0">
                <a:solidFill>
                  <a:schemeClr val="bg1"/>
                </a:solidFill>
              </a:rPr>
              <a:t>albus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Wouldn’t have any </a:t>
            </a:r>
            <a:r>
              <a:rPr lang="en-US" i="1" dirty="0" smtClean="0">
                <a:solidFill>
                  <a:schemeClr val="bg1"/>
                </a:solidFill>
              </a:rPr>
              <a:t>R. </a:t>
            </a:r>
            <a:r>
              <a:rPr lang="en-US" i="1" dirty="0" err="1" smtClean="0">
                <a:solidFill>
                  <a:schemeClr val="bg1"/>
                </a:solidFill>
              </a:rPr>
              <a:t>bifrons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or non-native </a:t>
            </a:r>
            <a:r>
              <a:rPr lang="en-US" i="1" dirty="0" err="1" smtClean="0">
                <a:solidFill>
                  <a:schemeClr val="bg1"/>
                </a:solidFill>
              </a:rPr>
              <a:t>Quercus</a:t>
            </a:r>
            <a:r>
              <a:rPr lang="en-US" i="1" dirty="0" smtClean="0">
                <a:solidFill>
                  <a:schemeClr val="bg1"/>
                </a:solidFill>
              </a:rPr>
              <a:t> sp.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_DSC005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2133600"/>
            <a:ext cx="7924800" cy="1524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Today’s Pond vs. the Pond of the 1960s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08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" y="0"/>
            <a:ext cx="10325100" cy="688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0" y="533400"/>
            <a:ext cx="2209800" cy="6096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Method: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7924800" cy="31242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Scour the internet and local resources for old pictures of the Millrace Pond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Lane County Historical Society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Don Hunter Collection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Take “before and after” style pictures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Identify plants in old pictures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0"/>
            <a:ext cx="8001000" cy="762000"/>
          </a:xfrm>
        </p:spPr>
        <p:txBody>
          <a:bodyPr/>
          <a:lstStyle/>
          <a:p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4" name="Content Placeholder 3" descr="DSC_002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7978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72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1963</a:t>
            </a:r>
            <a:endParaRPr lang="en-US" dirty="0"/>
          </a:p>
        </p:txBody>
      </p:sp>
      <p:pic>
        <p:nvPicPr>
          <p:cNvPr id="4" name="Content Placeholder 3" descr="19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186487"/>
          </a:xfrm>
        </p:spPr>
      </p:pic>
      <p:sp>
        <p:nvSpPr>
          <p:cNvPr id="5" name="TextBox 4"/>
          <p:cNvSpPr txBox="1"/>
          <p:nvPr/>
        </p:nvSpPr>
        <p:spPr>
          <a:xfrm>
            <a:off x="7772400" y="579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 Hunter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0"/>
            <a:ext cx="8229600" cy="762000"/>
          </a:xfrm>
        </p:spPr>
        <p:txBody>
          <a:bodyPr/>
          <a:lstStyle/>
          <a:p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4" name="Content Placeholder 3" descr="DSC_003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7978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2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1963</a:t>
            </a:r>
            <a:endParaRPr lang="en-US" dirty="0"/>
          </a:p>
        </p:txBody>
      </p:sp>
      <p:pic>
        <p:nvPicPr>
          <p:cNvPr id="4" name="Content Placeholder 3" descr="1963_3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72200"/>
          </a:xfrm>
        </p:spPr>
      </p:pic>
      <p:sp>
        <p:nvSpPr>
          <p:cNvPr id="5" name="TextBox 4"/>
          <p:cNvSpPr txBox="1"/>
          <p:nvPr/>
        </p:nvSpPr>
        <p:spPr>
          <a:xfrm>
            <a:off x="7772400" y="579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 Hunter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4" name="Content Placeholder 3" descr="DSC_001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7978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340</Words>
  <Application>Microsoft Macintosh PowerPoint</Application>
  <PresentationFormat>On-screen Show (4:3)</PresentationFormat>
  <Paragraphs>60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Succession at the Eugene Millrace Pond</vt:lpstr>
      <vt:lpstr>PowerPoint Presentation</vt:lpstr>
      <vt:lpstr>Today’s Pond vs. the Pond of the 1960s</vt:lpstr>
      <vt:lpstr>Method:</vt:lpstr>
      <vt:lpstr>2017</vt:lpstr>
      <vt:lpstr>1963</vt:lpstr>
      <vt:lpstr>2017</vt:lpstr>
      <vt:lpstr>1963</vt:lpstr>
      <vt:lpstr>2017</vt:lpstr>
      <vt:lpstr>1963</vt:lpstr>
      <vt:lpstr>1963</vt:lpstr>
      <vt:lpstr>2017</vt:lpstr>
      <vt:lpstr>Grass and Dirt to Canopy in 54 years</vt:lpstr>
      <vt:lpstr>Today’s Pond vs. the Pond of 500 Years Ago:</vt:lpstr>
      <vt:lpstr>On Analogous Ponds:</vt:lpstr>
      <vt:lpstr>Millrace Pond</vt:lpstr>
      <vt:lpstr>Method:  Belt Transect</vt:lpstr>
      <vt:lpstr>Millrace Pond Transect</vt:lpstr>
      <vt:lpstr>Analog 1: Mt. Pisgah Water Garden</vt:lpstr>
      <vt:lpstr>Analog 2: Willamette River Slough</vt:lpstr>
      <vt:lpstr>Initial Observations and Changing Ideas</vt:lpstr>
      <vt:lpstr>Results</vt:lpstr>
      <vt:lpstr>Results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Succession at the Eugene Millrace Pond</dc:title>
  <dc:creator>tdyce@me.com</dc:creator>
  <cp:lastModifiedBy>Barbara Roy</cp:lastModifiedBy>
  <cp:revision>56</cp:revision>
  <dcterms:created xsi:type="dcterms:W3CDTF">2017-06-02T22:17:49Z</dcterms:created>
  <dcterms:modified xsi:type="dcterms:W3CDTF">2017-07-03T14:03:02Z</dcterms:modified>
</cp:coreProperties>
</file>