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Roboto Slab"/>
      <p:regular r:id="rId16"/>
      <p:bold r:id="rId17"/>
    </p:embeddedFon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Roboto-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Slab-bold.fntdata"/><Relationship Id="rId16" Type="http://schemas.openxmlformats.org/officeDocument/2006/relationships/font" Target="fonts/RobotoSlab-regular.fntdata"/><Relationship Id="rId5" Type="http://schemas.openxmlformats.org/officeDocument/2006/relationships/slide" Target="slides/slide1.xml"/><Relationship Id="rId19" Type="http://schemas.openxmlformats.org/officeDocument/2006/relationships/font" Target="fonts/Roboto-bold.fntdata"/><Relationship Id="rId6" Type="http://schemas.openxmlformats.org/officeDocument/2006/relationships/slide" Target="slides/slide2.xml"/><Relationship Id="rId18" Type="http://schemas.openxmlformats.org/officeDocument/2006/relationships/font" Target="fonts/Robot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200"/>
              <a:t>-Economic: last estimate was near $22 million- may be the best timing with Knight Campus and EWEB renovations</a:t>
            </a:r>
          </a:p>
          <a:p>
            <a:pPr lvl="0">
              <a:spcBef>
                <a:spcPts val="0"/>
              </a:spcBef>
              <a:buNone/>
            </a:pPr>
            <a:r>
              <a:rPr lang="en" sz="1200"/>
              <a:t>-Biological: Place project and these projects taught us as individuals about the Millrace unique and evident biology… other’s don’t realize</a:t>
            </a:r>
          </a:p>
          <a:p>
            <a:pPr lvl="0">
              <a:spcBef>
                <a:spcPts val="0"/>
              </a:spcBef>
              <a:buNone/>
            </a:pPr>
            <a:r>
              <a:rPr lang="en" sz="1200"/>
              <a:t>-Accessibility: important that it's accessible and advertised as available and encouraged to be use by a variety of people</a:t>
            </a:r>
          </a:p>
          <a:p>
            <a:pPr lvl="0">
              <a:spcBef>
                <a:spcPts val="0"/>
              </a:spcBef>
              <a:buNone/>
            </a:pPr>
            <a:r>
              <a:rPr lang="en" sz="1200"/>
              <a:t>-</a:t>
            </a:r>
            <a:r>
              <a:rPr lang="en" sz="1200"/>
              <a:t>Safety: </a:t>
            </a:r>
            <a:r>
              <a:rPr lang="en" sz="1200">
                <a:solidFill>
                  <a:schemeClr val="dk1"/>
                </a:solidFill>
                <a:latin typeface="Roboto"/>
                <a:ea typeface="Roboto"/>
                <a:cs typeface="Roboto"/>
                <a:sym typeface="Roboto"/>
              </a:rPr>
              <a:t>One person died in the early 1900’s- but overall safer than the Willamette River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Reword? Or rearrange?</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Canoe fete and Millrace Olympics : </a:t>
            </a:r>
            <a:r>
              <a:rPr lang="en" sz="1800">
                <a:solidFill>
                  <a:schemeClr val="dk1"/>
                </a:solidFill>
                <a:latin typeface="Roboto"/>
                <a:ea typeface="Roboto"/>
                <a:cs typeface="Roboto"/>
                <a:sym typeface="Roboto"/>
              </a:rPr>
              <a:t>uring parents weekend (significance), brought out creativity , during jR. weekend(?), drew national attention and praise?</a:t>
            </a:r>
          </a:p>
          <a:p>
            <a:pPr lvl="0" rtl="0">
              <a:lnSpc>
                <a:spcPct val="115000"/>
              </a:lnSpc>
              <a:spcBef>
                <a:spcPts val="0"/>
              </a:spcBef>
              <a:spcAft>
                <a:spcPts val="1600"/>
              </a:spcAft>
              <a:buNone/>
            </a:pPr>
            <a:r>
              <a:rPr lang="en" sz="1800">
                <a:solidFill>
                  <a:schemeClr val="dk1"/>
                </a:solidFill>
                <a:latin typeface="Roboto"/>
                <a:ea typeface="Roboto"/>
                <a:cs typeface="Roboto"/>
                <a:sym typeface="Roboto"/>
              </a:rPr>
              <a:t>also during JR weekend, fun, community events- more on why or how it helped?</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is often what people see, may not stop to appreciate other spots like the Pond. During times the pump isn’t running, and rainfall hasn’t been high, this is what the Millrace looks near Hilyard and Patterson</a:t>
            </a:r>
          </a:p>
          <a:p>
            <a:pPr lvl="0">
              <a:spcBef>
                <a:spcPts val="0"/>
              </a:spcBef>
              <a:buNone/>
            </a:pPr>
            <a:r>
              <a:rPr lang="en"/>
              <a:t>Ice storm brought in a lot of debris</a:t>
            </a:r>
          </a:p>
          <a:p>
            <a:pPr lvl="0">
              <a:spcBef>
                <a:spcPts val="0"/>
              </a:spcBef>
              <a:buNone/>
            </a:pPr>
            <a:r>
              <a:rPr lang="en"/>
              <a:t>Lawns--- new houses have no lawns (Alpha Phi, Theta)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-quotes about declines, muddy: context of world war shift in consumerism, ideals</a:t>
            </a:r>
          </a:p>
          <a:p>
            <a:pPr lvl="0">
              <a:spcBef>
                <a:spcPts val="0"/>
              </a:spcBef>
              <a:buNone/>
            </a:pPr>
            <a:r>
              <a:rPr lang="en"/>
              <a:t>-video: 20 seconds- 1:20, mid</a:t>
            </a:r>
          </a:p>
          <a:p>
            <a:pPr lvl="0">
              <a:spcBef>
                <a:spcPts val="0"/>
              </a:spcBef>
              <a:buNone/>
            </a:pPr>
            <a:r>
              <a:rPr lang="en"/>
              <a:t>-recent uses and stories, explanations</a:t>
            </a:r>
          </a:p>
          <a:p>
            <a:pPr lvl="0">
              <a:spcBef>
                <a:spcPts val="0"/>
              </a:spcBef>
              <a:buNone/>
            </a:pPr>
            <a:r>
              <a:rPr lang="en"/>
              <a:t>-Students are no longer enjoying the Millrace like they did before- but they are still using it.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Between Alder, Hilyard, and Patterson</a:t>
            </a:r>
          </a:p>
          <a:p>
            <a:pPr lvl="0">
              <a:spcBef>
                <a:spcPts val="0"/>
              </a:spcBef>
              <a:buNone/>
            </a:pPr>
            <a:r>
              <a:rPr lang="en"/>
              <a:t>Previously, much of the recreation was done by those in fraternity and sorority life. The Canoe fete and Millrace Olympics was a huge event, mostly for FSL. Pinning ceremonies ending in fraternity brother’s “millracing” their brother and everyone hanging out on the Millrace. </a:t>
            </a:r>
          </a:p>
          <a:p>
            <a:pPr lvl="0">
              <a:spcBef>
                <a:spcPts val="0"/>
              </a:spcBef>
              <a:buNone/>
            </a:pPr>
            <a:r>
              <a:rPr lang="en"/>
              <a:t>-Today, these people have support from alumni to revamp the Millrace</a:t>
            </a:r>
          </a:p>
          <a:p>
            <a:pPr lvl="0">
              <a:spcBef>
                <a:spcPts val="0"/>
              </a:spcBef>
              <a:buNone/>
            </a:pPr>
            <a:r>
              <a:rPr lang="en"/>
              <a:t>-The millrace has previously been a factor that drew people in, and it still could be</a:t>
            </a:r>
          </a:p>
          <a:p>
            <a:pPr lvl="0">
              <a:spcBef>
                <a:spcPts val="0"/>
              </a:spcBef>
              <a:buNone/>
            </a:pPr>
            <a:r>
              <a:rPr lang="en"/>
              <a:t>-Oppurtunity to revamp it with their interests, educate them about the Millrace’s history and biology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dBunUdomhXk"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NiL57byFb0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2133374" y="1358925"/>
            <a:ext cx="4561500" cy="1360500"/>
          </a:xfrm>
          <a:prstGeom prst="rect">
            <a:avLst/>
          </a:prstGeom>
        </p:spPr>
        <p:txBody>
          <a:bodyPr anchorCtr="0" anchor="b" bIns="91425" lIns="91425" rIns="91425" tIns="91425">
            <a:noAutofit/>
          </a:bodyPr>
          <a:lstStyle/>
          <a:p>
            <a:pPr lvl="0">
              <a:spcBef>
                <a:spcPts val="0"/>
              </a:spcBef>
              <a:buNone/>
            </a:pPr>
            <a:r>
              <a:rPr lang="en" sz="5000"/>
              <a:t>Eugene Millrace</a:t>
            </a:r>
            <a:r>
              <a:rPr lang="en" sz="4500"/>
              <a:t> </a:t>
            </a:r>
          </a:p>
        </p:txBody>
      </p:sp>
      <p:sp>
        <p:nvSpPr>
          <p:cNvPr id="64" name="Shape 64"/>
          <p:cNvSpPr txBox="1"/>
          <p:nvPr>
            <p:ph idx="1" type="subTitle"/>
          </p:nvPr>
        </p:nvSpPr>
        <p:spPr>
          <a:xfrm>
            <a:off x="2905300" y="2935150"/>
            <a:ext cx="3006900" cy="1486800"/>
          </a:xfrm>
          <a:prstGeom prst="rect">
            <a:avLst/>
          </a:prstGeom>
        </p:spPr>
        <p:txBody>
          <a:bodyPr anchorCtr="0" anchor="t" bIns="91425" lIns="91425" rIns="91425" tIns="91425">
            <a:noAutofit/>
          </a:bodyPr>
          <a:lstStyle/>
          <a:p>
            <a:pPr lvl="0">
              <a:spcBef>
                <a:spcPts val="0"/>
              </a:spcBef>
              <a:buNone/>
            </a:pPr>
            <a:r>
              <a:rPr lang="en"/>
              <a:t>Past, Present, &amp; Future of Recreation</a:t>
            </a:r>
          </a:p>
        </p:txBody>
      </p:sp>
      <p:sp>
        <p:nvSpPr>
          <p:cNvPr id="65" name="Shape 65"/>
          <p:cNvSpPr txBox="1"/>
          <p:nvPr/>
        </p:nvSpPr>
        <p:spPr>
          <a:xfrm>
            <a:off x="2557775" y="4528525"/>
            <a:ext cx="2851200" cy="436500"/>
          </a:xfrm>
          <a:prstGeom prst="rect">
            <a:avLst/>
          </a:prstGeom>
          <a:noFill/>
          <a:ln>
            <a:noFill/>
          </a:ln>
        </p:spPr>
        <p:txBody>
          <a:bodyPr anchorCtr="0" anchor="t" bIns="91425" lIns="91425" rIns="91425" tIns="91425">
            <a:noAutofit/>
          </a:bodyPr>
          <a:lstStyle/>
          <a:p>
            <a:pPr lvl="0" algn="ctr">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87900" y="623950"/>
            <a:ext cx="8368200" cy="686100"/>
          </a:xfrm>
          <a:prstGeom prst="rect">
            <a:avLst/>
          </a:prstGeom>
        </p:spPr>
        <p:txBody>
          <a:bodyPr anchorCtr="0" anchor="b" bIns="91425" lIns="91425" rIns="91425" tIns="91425">
            <a:noAutofit/>
          </a:bodyPr>
          <a:lstStyle/>
          <a:p>
            <a:pPr lvl="0">
              <a:spcBef>
                <a:spcPts val="0"/>
              </a:spcBef>
              <a:buNone/>
            </a:pPr>
            <a:r>
              <a:rPr lang="en"/>
              <a:t>Future: Recreation- a draw to get stuff done?</a:t>
            </a:r>
          </a:p>
        </p:txBody>
      </p:sp>
      <p:sp>
        <p:nvSpPr>
          <p:cNvPr id="128" name="Shape 128"/>
          <p:cNvSpPr txBox="1"/>
          <p:nvPr>
            <p:ph idx="1" type="body"/>
          </p:nvPr>
        </p:nvSpPr>
        <p:spPr>
          <a:xfrm>
            <a:off x="387900" y="1489825"/>
            <a:ext cx="4380000" cy="3078900"/>
          </a:xfrm>
          <a:prstGeom prst="rect">
            <a:avLst/>
          </a:prstGeom>
        </p:spPr>
        <p:txBody>
          <a:bodyPr anchorCtr="0" anchor="t" bIns="91425" lIns="91425" rIns="91425" tIns="91425">
            <a:noAutofit/>
          </a:bodyPr>
          <a:lstStyle/>
          <a:p>
            <a:pPr lvl="0">
              <a:spcBef>
                <a:spcPts val="0"/>
              </a:spcBef>
              <a:buNone/>
            </a:pPr>
            <a:r>
              <a:rPr lang="en"/>
              <a:t>-Mike Harwood’s desire to </a:t>
            </a:r>
            <a:r>
              <a:rPr lang="en"/>
              <a:t>revitalize</a:t>
            </a:r>
            <a:r>
              <a:rPr lang="en"/>
              <a:t>:</a:t>
            </a:r>
          </a:p>
          <a:p>
            <a:pPr lvl="0" rtl="0">
              <a:spcBef>
                <a:spcPts val="0"/>
              </a:spcBef>
              <a:spcAft>
                <a:spcPts val="0"/>
              </a:spcAft>
              <a:buNone/>
            </a:pPr>
            <a:r>
              <a:rPr lang="en" sz="1350">
                <a:solidFill>
                  <a:srgbClr val="000000"/>
                </a:solidFill>
                <a:latin typeface="Cambria"/>
                <a:ea typeface="Cambria"/>
                <a:cs typeface="Cambria"/>
                <a:sym typeface="Cambria"/>
              </a:rPr>
              <a:t>“The scientists we’re going after could work anywhere they want to, so our goal would be to make the millrace and some other aspects of Eugene and the University of Oregon look so attractive that it’s a compelling reason to come (here),” Harwood said.</a:t>
            </a:r>
          </a:p>
          <a:p>
            <a:pPr lvl="0">
              <a:spcBef>
                <a:spcPts val="0"/>
              </a:spcBef>
              <a:buNone/>
            </a:pPr>
            <a:r>
              <a:rPr lang="en"/>
              <a:t>-Other river success</a:t>
            </a:r>
          </a:p>
          <a:p>
            <a:pPr lvl="0">
              <a:spcBef>
                <a:spcPts val="0"/>
              </a:spcBef>
              <a:buNone/>
            </a:pPr>
            <a:r>
              <a:t/>
            </a:r>
            <a:endParaRPr/>
          </a:p>
          <a:p>
            <a:pPr lvl="0">
              <a:spcBef>
                <a:spcPts val="0"/>
              </a:spcBef>
              <a:buNone/>
            </a:pPr>
            <a:r>
              <a:t/>
            </a:r>
            <a:endParaRPr/>
          </a:p>
          <a:p>
            <a:pPr lvl="0">
              <a:spcBef>
                <a:spcPts val="0"/>
              </a:spcBef>
              <a:buNone/>
            </a:pPr>
            <a:r>
              <a:rPr lang="en"/>
              <a:t>-</a:t>
            </a:r>
          </a:p>
        </p:txBody>
      </p:sp>
      <p:pic>
        <p:nvPicPr>
          <p:cNvPr id="129" name="Shape 129"/>
          <p:cNvPicPr preferRelativeResize="0"/>
          <p:nvPr/>
        </p:nvPicPr>
        <p:blipFill>
          <a:blip r:embed="rId3">
            <a:alphaModFix/>
          </a:blip>
          <a:stretch>
            <a:fillRect/>
          </a:stretch>
        </p:blipFill>
        <p:spPr>
          <a:xfrm>
            <a:off x="4767900" y="1673562"/>
            <a:ext cx="4071300" cy="2711436"/>
          </a:xfrm>
          <a:prstGeom prst="rect">
            <a:avLst/>
          </a:prstGeom>
          <a:noFill/>
          <a:ln>
            <a:noFill/>
          </a:ln>
        </p:spPr>
      </p:pic>
      <p:sp>
        <p:nvSpPr>
          <p:cNvPr id="130" name="Shape 130"/>
          <p:cNvSpPr txBox="1"/>
          <p:nvPr/>
        </p:nvSpPr>
        <p:spPr>
          <a:xfrm>
            <a:off x="6489150" y="4433125"/>
            <a:ext cx="2322600" cy="341400"/>
          </a:xfrm>
          <a:prstGeom prst="rect">
            <a:avLst/>
          </a:prstGeom>
          <a:noFill/>
          <a:ln>
            <a:noFill/>
          </a:ln>
        </p:spPr>
        <p:txBody>
          <a:bodyPr anchorCtr="0" anchor="t" bIns="91425" lIns="91425" rIns="91425" tIns="91425">
            <a:noAutofit/>
          </a:bodyPr>
          <a:lstStyle/>
          <a:p>
            <a:pPr lvl="0">
              <a:spcBef>
                <a:spcPts val="0"/>
              </a:spcBef>
              <a:buNone/>
            </a:pPr>
            <a:r>
              <a:rPr lang="en" sz="1200"/>
              <a:t>Register Guard 2016</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Considerations</a:t>
            </a:r>
          </a:p>
        </p:txBody>
      </p:sp>
      <p:sp>
        <p:nvSpPr>
          <p:cNvPr id="136" name="Shape 136"/>
          <p:cNvSpPr txBox="1"/>
          <p:nvPr>
            <p:ph idx="1" type="body"/>
          </p:nvPr>
        </p:nvSpPr>
        <p:spPr>
          <a:xfrm>
            <a:off x="264125" y="1283549"/>
            <a:ext cx="8368200" cy="3078900"/>
          </a:xfrm>
          <a:prstGeom prst="rect">
            <a:avLst/>
          </a:prstGeom>
        </p:spPr>
        <p:txBody>
          <a:bodyPr anchorCtr="0" anchor="t" bIns="91425" lIns="91425" rIns="91425" tIns="91425">
            <a:noAutofit/>
          </a:bodyPr>
          <a:lstStyle/>
          <a:p>
            <a:pPr lvl="0">
              <a:spcBef>
                <a:spcPts val="0"/>
              </a:spcBef>
              <a:buNone/>
            </a:pPr>
            <a:r>
              <a:rPr lang="en"/>
              <a:t>-Economic: Where to get money from/ assistance? (UO Knight campus, City of Eugene, EWEB project, City &amp; Lane County Parks, Historical Societies, FSL, Outdoor Program, Local Env. Groups)</a:t>
            </a:r>
          </a:p>
          <a:p>
            <a:pPr lvl="0">
              <a:spcBef>
                <a:spcPts val="0"/>
              </a:spcBef>
              <a:buNone/>
            </a:pPr>
            <a:r>
              <a:rPr lang="en"/>
              <a:t>-Biologic: We know it’s not  just a dirty sludge..but do others? Recreational “learning”, </a:t>
            </a:r>
          </a:p>
          <a:p>
            <a:pPr lvl="0">
              <a:spcBef>
                <a:spcPts val="0"/>
              </a:spcBef>
              <a:buNone/>
            </a:pPr>
            <a:r>
              <a:rPr lang="en"/>
              <a:t>-</a:t>
            </a:r>
            <a:r>
              <a:rPr lang="en"/>
              <a:t>Accessibility</a:t>
            </a:r>
            <a:r>
              <a:rPr lang="en"/>
              <a:t> to all</a:t>
            </a:r>
          </a:p>
          <a:p>
            <a:pPr lvl="0">
              <a:spcBef>
                <a:spcPts val="0"/>
              </a:spcBef>
              <a:buNone/>
            </a:pPr>
            <a:r>
              <a:rPr lang="en"/>
              <a:t>-Safety</a:t>
            </a:r>
          </a:p>
          <a:p>
            <a:pPr lvl="0">
              <a:spcBef>
                <a:spcPts val="0"/>
              </a:spcBef>
              <a:buNone/>
            </a:pPr>
            <a:r>
              <a:rPr lang="en"/>
              <a:t>-Academic Potential: PE classes? others?</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ctrTitle"/>
          </p:nvPr>
        </p:nvSpPr>
        <p:spPr>
          <a:xfrm>
            <a:off x="1680301" y="707675"/>
            <a:ext cx="5783400" cy="1457399"/>
          </a:xfrm>
          <a:prstGeom prst="rect">
            <a:avLst/>
          </a:prstGeom>
        </p:spPr>
        <p:txBody>
          <a:bodyPr anchorCtr="0" anchor="b" bIns="91425" lIns="91425" rIns="91425" tIns="91425">
            <a:noAutofit/>
          </a:bodyPr>
          <a:lstStyle/>
          <a:p>
            <a:pPr lvl="0">
              <a:spcBef>
                <a:spcPts val="0"/>
              </a:spcBef>
              <a:buNone/>
            </a:pPr>
            <a:r>
              <a:rPr lang="en" sz="2000"/>
              <a:t>Past: How did recreation emerge along the Millrace? What did people do? Who participated? What’s the societal context? </a:t>
            </a:r>
          </a:p>
        </p:txBody>
      </p:sp>
      <p:sp>
        <p:nvSpPr>
          <p:cNvPr id="71" name="Shape 71"/>
          <p:cNvSpPr txBox="1"/>
          <p:nvPr>
            <p:ph idx="1" type="subTitle"/>
          </p:nvPr>
        </p:nvSpPr>
        <p:spPr>
          <a:xfrm>
            <a:off x="1680301" y="2357650"/>
            <a:ext cx="5783400" cy="909000"/>
          </a:xfrm>
          <a:prstGeom prst="rect">
            <a:avLst/>
          </a:prstGeom>
        </p:spPr>
        <p:txBody>
          <a:bodyPr anchorCtr="0" anchor="t" bIns="91425" lIns="91425" rIns="91425" tIns="91425">
            <a:noAutofit/>
          </a:bodyPr>
          <a:lstStyle/>
          <a:p>
            <a:pPr lvl="0">
              <a:spcBef>
                <a:spcPts val="0"/>
              </a:spcBef>
              <a:buNone/>
            </a:pPr>
            <a:r>
              <a:rPr lang="en"/>
              <a:t>Present: Why did it decline? Do people still use it and how?</a:t>
            </a:r>
          </a:p>
        </p:txBody>
      </p:sp>
      <p:sp>
        <p:nvSpPr>
          <p:cNvPr id="72" name="Shape 72"/>
          <p:cNvSpPr txBox="1"/>
          <p:nvPr/>
        </p:nvSpPr>
        <p:spPr>
          <a:xfrm>
            <a:off x="1443775" y="3459225"/>
            <a:ext cx="6105600" cy="859200"/>
          </a:xfrm>
          <a:prstGeom prst="rect">
            <a:avLst/>
          </a:prstGeom>
          <a:noFill/>
          <a:ln>
            <a:noFill/>
          </a:ln>
        </p:spPr>
        <p:txBody>
          <a:bodyPr anchorCtr="0" anchor="t" bIns="91425" lIns="91425" rIns="91425" tIns="91425">
            <a:noAutofit/>
          </a:bodyPr>
          <a:lstStyle/>
          <a:p>
            <a:pPr lvl="0">
              <a:spcBef>
                <a:spcPts val="0"/>
              </a:spcBef>
              <a:buNone/>
            </a:pPr>
            <a:r>
              <a:rPr lang="en" sz="2000">
                <a:solidFill>
                  <a:srgbClr val="FFFFFF"/>
                </a:solidFill>
              </a:rPr>
              <a:t>Future: Who wins &amp; who loses? Where does money come from? And Other considerations?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Why consider Outdoor Recreation?</a:t>
            </a:r>
          </a:p>
        </p:txBody>
      </p:sp>
      <p:sp>
        <p:nvSpPr>
          <p:cNvPr id="78" name="Shape 78"/>
          <p:cNvSpPr txBox="1"/>
          <p:nvPr>
            <p:ph idx="1" type="body"/>
          </p:nvPr>
        </p:nvSpPr>
        <p:spPr>
          <a:xfrm>
            <a:off x="387900" y="1489825"/>
            <a:ext cx="8368200" cy="3162000"/>
          </a:xfrm>
          <a:prstGeom prst="rect">
            <a:avLst/>
          </a:prstGeom>
        </p:spPr>
        <p:txBody>
          <a:bodyPr anchorCtr="0" anchor="t" bIns="91425" lIns="91425" rIns="91425" tIns="91425">
            <a:noAutofit/>
          </a:bodyPr>
          <a:lstStyle/>
          <a:p>
            <a:pPr lvl="0">
              <a:spcBef>
                <a:spcPts val="0"/>
              </a:spcBef>
              <a:buNone/>
            </a:pPr>
            <a:r>
              <a:rPr lang="en"/>
              <a:t>-Recreation: “refreshment of strength and spirits after work”, a “hobby” (Merriam-Webster)</a:t>
            </a:r>
          </a:p>
          <a:p>
            <a:pPr lvl="0">
              <a:spcBef>
                <a:spcPts val="0"/>
              </a:spcBef>
              <a:buNone/>
            </a:pPr>
            <a:r>
              <a:rPr lang="en"/>
              <a:t>-Some of people fondest memories are along the Millrace… </a:t>
            </a:r>
          </a:p>
          <a:p>
            <a:pPr lvl="0">
              <a:spcBef>
                <a:spcPts val="0"/>
              </a:spcBef>
              <a:buNone/>
            </a:pPr>
            <a:r>
              <a:rPr lang="en"/>
              <a:t>-Being outside and moving can keep people healthy and happy</a:t>
            </a:r>
          </a:p>
          <a:p>
            <a:pPr lvl="0">
              <a:spcBef>
                <a:spcPts val="0"/>
              </a:spcBef>
              <a:buNone/>
            </a:pPr>
            <a:r>
              <a:rPr lang="en"/>
              <a:t>-Personal Interest in Outdoor recreation</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a:t>-Industry declining by the turn of the , but water was still flowing through</a:t>
            </a:r>
          </a:p>
        </p:txBody>
      </p:sp>
      <p:sp>
        <p:nvSpPr>
          <p:cNvPr id="79" name="Shape 79"/>
          <p:cNvSpPr txBox="1"/>
          <p:nvPr/>
        </p:nvSpPr>
        <p:spPr>
          <a:xfrm>
            <a:off x="2228375" y="1804600"/>
            <a:ext cx="4208400" cy="4911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Recreation on the Millrace: 1880’s-today</a:t>
            </a:r>
          </a:p>
        </p:txBody>
      </p:sp>
      <p:sp>
        <p:nvSpPr>
          <p:cNvPr id="85" name="Shape 85"/>
          <p:cNvSpPr txBox="1"/>
          <p:nvPr>
            <p:ph idx="1" type="body"/>
          </p:nvPr>
        </p:nvSpPr>
        <p:spPr>
          <a:xfrm>
            <a:off x="152100" y="1258249"/>
            <a:ext cx="8752200" cy="3608700"/>
          </a:xfrm>
          <a:prstGeom prst="rect">
            <a:avLst/>
          </a:prstGeom>
        </p:spPr>
        <p:txBody>
          <a:bodyPr anchorCtr="0" anchor="t" bIns="91425" lIns="91425" rIns="91425" tIns="91425">
            <a:noAutofit/>
          </a:bodyPr>
          <a:lstStyle/>
          <a:p>
            <a:pPr lvl="0">
              <a:spcBef>
                <a:spcPts val="0"/>
              </a:spcBef>
              <a:buNone/>
            </a:pPr>
            <a:r>
              <a:rPr lang="en"/>
              <a:t>-ice skating/hockey: the beginning of recreation in 1880’s </a:t>
            </a:r>
          </a:p>
          <a:p>
            <a:pPr lvl="0">
              <a:spcBef>
                <a:spcPts val="0"/>
              </a:spcBef>
              <a:buNone/>
            </a:pPr>
            <a:r>
              <a:rPr lang="en"/>
              <a:t>-skiff, canoe  &amp; boathouse: 1st boathouse opens in 1890, and 2 others in early 1900’s</a:t>
            </a:r>
          </a:p>
          <a:p>
            <a:pPr lvl="0">
              <a:spcBef>
                <a:spcPts val="0"/>
              </a:spcBef>
              <a:buNone/>
            </a:pPr>
            <a:r>
              <a:rPr lang="en"/>
              <a:t>-swimming</a:t>
            </a:r>
          </a:p>
          <a:p>
            <a:pPr lvl="0">
              <a:spcBef>
                <a:spcPts val="0"/>
              </a:spcBef>
              <a:buNone/>
            </a:pPr>
            <a:r>
              <a:rPr lang="en"/>
              <a:t>-fishing in the early days</a:t>
            </a:r>
          </a:p>
          <a:p>
            <a:pPr lvl="0">
              <a:spcBef>
                <a:spcPts val="0"/>
              </a:spcBef>
              <a:buNone/>
            </a:pPr>
            <a:r>
              <a:rPr lang="en"/>
              <a:t>-Canoe Fete parade: begins in 1915, </a:t>
            </a:r>
          </a:p>
          <a:p>
            <a:pPr lvl="0">
              <a:spcBef>
                <a:spcPts val="0"/>
              </a:spcBef>
              <a:buNone/>
            </a:pPr>
            <a:r>
              <a:rPr lang="en"/>
              <a:t>-Millrace Olympics</a:t>
            </a:r>
          </a:p>
          <a:p>
            <a:pPr lvl="0">
              <a:spcBef>
                <a:spcPts val="0"/>
              </a:spcBef>
              <a:buNone/>
            </a:pPr>
            <a:r>
              <a:rPr lang="en" sz="1100"/>
              <a:t>(</a:t>
            </a:r>
            <a:r>
              <a:rPr lang="en" sz="1100"/>
              <a:t>Dietz, Diane. “University of Oregon Architect Michael Harwood revives talk of rehabilitating Eugene Millrace”, </a:t>
            </a:r>
            <a:r>
              <a:rPr i="1" lang="en" sz="1100"/>
              <a:t>The Register Guard</a:t>
            </a:r>
            <a:r>
              <a:rPr lang="en" sz="1100"/>
              <a:t>, Dec 2016)</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87900" y="225800"/>
            <a:ext cx="8368200" cy="686100"/>
          </a:xfrm>
          <a:prstGeom prst="rect">
            <a:avLst/>
          </a:prstGeom>
        </p:spPr>
        <p:txBody>
          <a:bodyPr anchorCtr="0" anchor="b" bIns="91425" lIns="91425" rIns="91425" tIns="91425">
            <a:noAutofit/>
          </a:bodyPr>
          <a:lstStyle/>
          <a:p>
            <a:pPr lvl="0">
              <a:spcBef>
                <a:spcPts val="0"/>
              </a:spcBef>
              <a:buNone/>
            </a:pPr>
            <a:r>
              <a:rPr lang="en"/>
              <a:t>Video: Millrace Recreation</a:t>
            </a:r>
          </a:p>
        </p:txBody>
      </p:sp>
      <p:sp>
        <p:nvSpPr>
          <p:cNvPr id="91" name="Shape 91"/>
          <p:cNvSpPr txBox="1"/>
          <p:nvPr>
            <p:ph idx="1" type="body"/>
          </p:nvPr>
        </p:nvSpPr>
        <p:spPr>
          <a:xfrm>
            <a:off x="387900" y="1489825"/>
            <a:ext cx="3034200" cy="3078900"/>
          </a:xfrm>
          <a:prstGeom prst="rect">
            <a:avLst/>
          </a:prstGeom>
        </p:spPr>
        <p:txBody>
          <a:bodyPr anchorCtr="0" anchor="t" bIns="91425" lIns="91425" rIns="91425" tIns="91425">
            <a:noAutofit/>
          </a:bodyPr>
          <a:lstStyle/>
          <a:p>
            <a:pPr lvl="0">
              <a:spcBef>
                <a:spcPts val="0"/>
              </a:spcBef>
              <a:buNone/>
            </a:pPr>
            <a:r>
              <a:rPr lang="en" sz="1200"/>
              <a:t>Sources: </a:t>
            </a:r>
          </a:p>
          <a:p>
            <a:pPr lvl="0">
              <a:spcBef>
                <a:spcPts val="0"/>
              </a:spcBef>
              <a:buNone/>
            </a:pPr>
            <a:r>
              <a:rPr lang="en" sz="1200"/>
              <a:t>Lane Historical Society Digital Archive, Canoe Fete video</a:t>
            </a:r>
          </a:p>
          <a:p>
            <a:pPr lvl="0">
              <a:spcBef>
                <a:spcPts val="0"/>
              </a:spcBef>
              <a:buNone/>
            </a:pPr>
            <a:r>
              <a:rPr lang="en" sz="1200"/>
              <a:t>University of Oregon Archives</a:t>
            </a:r>
          </a:p>
          <a:p>
            <a:pPr lvl="0">
              <a:spcBef>
                <a:spcPts val="0"/>
              </a:spcBef>
              <a:buNone/>
            </a:pPr>
            <a:r>
              <a:rPr lang="en" sz="1200"/>
              <a:t>Oregana Yearbooks</a:t>
            </a:r>
          </a:p>
          <a:p>
            <a:pPr lvl="0">
              <a:spcBef>
                <a:spcPts val="0"/>
              </a:spcBef>
              <a:buNone/>
            </a:pPr>
            <a:r>
              <a:rPr lang="en" sz="1200"/>
              <a:t>Youtube: Ed’s Coed, Millrace</a:t>
            </a:r>
            <a:r>
              <a:rPr lang="en"/>
              <a:t> </a:t>
            </a:r>
          </a:p>
        </p:txBody>
      </p:sp>
      <p:sp>
        <p:nvSpPr>
          <p:cNvPr id="92" name="Shape 92" title="Mill Race Recreation">
            <a:hlinkClick r:id="rId3"/>
          </p:cNvPr>
          <p:cNvSpPr/>
          <p:nvPr/>
        </p:nvSpPr>
        <p:spPr>
          <a:xfrm>
            <a:off x="3760375" y="911893"/>
            <a:ext cx="5143599" cy="3857706"/>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t/>
            </a:r>
            <a:endParaRPr/>
          </a:p>
        </p:txBody>
      </p:sp>
      <p:sp>
        <p:nvSpPr>
          <p:cNvPr id="98" name="Shape 98"/>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t/>
            </a:r>
            <a:endParaRPr/>
          </a:p>
        </p:txBody>
      </p:sp>
      <p:pic>
        <p:nvPicPr>
          <p:cNvPr descr="IMG_20170406_142059162.jpg" id="99" name="Shape 99"/>
          <p:cNvPicPr preferRelativeResize="0"/>
          <p:nvPr/>
        </p:nvPicPr>
        <p:blipFill>
          <a:blip r:embed="rId3">
            <a:alphaModFix/>
          </a:blip>
          <a:stretch>
            <a:fillRect/>
          </a:stretch>
        </p:blipFill>
        <p:spPr>
          <a:xfrm>
            <a:off x="526924" y="255800"/>
            <a:ext cx="4178749" cy="2350549"/>
          </a:xfrm>
          <a:prstGeom prst="rect">
            <a:avLst/>
          </a:prstGeom>
          <a:noFill/>
          <a:ln>
            <a:noFill/>
          </a:ln>
        </p:spPr>
      </p:pic>
      <p:pic>
        <p:nvPicPr>
          <p:cNvPr descr="IMG_20170406_140238666.jpg" id="100" name="Shape 100"/>
          <p:cNvPicPr preferRelativeResize="0"/>
          <p:nvPr/>
        </p:nvPicPr>
        <p:blipFill>
          <a:blip r:embed="rId4">
            <a:alphaModFix/>
          </a:blip>
          <a:stretch>
            <a:fillRect/>
          </a:stretch>
        </p:blipFill>
        <p:spPr>
          <a:xfrm>
            <a:off x="5475349" y="269838"/>
            <a:ext cx="2589624" cy="4603827"/>
          </a:xfrm>
          <a:prstGeom prst="rect">
            <a:avLst/>
          </a:prstGeom>
          <a:noFill/>
          <a:ln>
            <a:noFill/>
          </a:ln>
        </p:spPr>
      </p:pic>
      <p:pic>
        <p:nvPicPr>
          <p:cNvPr descr="IMG_20170518_130939608_HDR.jpg" id="101" name="Shape 101"/>
          <p:cNvPicPr preferRelativeResize="0"/>
          <p:nvPr/>
        </p:nvPicPr>
        <p:blipFill>
          <a:blip r:embed="rId5">
            <a:alphaModFix/>
          </a:blip>
          <a:stretch>
            <a:fillRect/>
          </a:stretch>
        </p:blipFill>
        <p:spPr>
          <a:xfrm>
            <a:off x="526925" y="2696168"/>
            <a:ext cx="4178749" cy="2350532"/>
          </a:xfrm>
          <a:prstGeom prst="rect">
            <a:avLst/>
          </a:prstGeom>
          <a:noFill/>
          <a:ln>
            <a:noFill/>
          </a:ln>
        </p:spPr>
      </p:pic>
      <p:sp>
        <p:nvSpPr>
          <p:cNvPr id="102" name="Shape 102"/>
          <p:cNvSpPr txBox="1"/>
          <p:nvPr/>
        </p:nvSpPr>
        <p:spPr>
          <a:xfrm>
            <a:off x="2613250" y="3290725"/>
            <a:ext cx="7333500" cy="8556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87900" y="582475"/>
            <a:ext cx="8368200" cy="686100"/>
          </a:xfrm>
          <a:prstGeom prst="rect">
            <a:avLst/>
          </a:prstGeom>
        </p:spPr>
        <p:txBody>
          <a:bodyPr anchorCtr="0" anchor="b" bIns="91425" lIns="91425" rIns="91425" tIns="91425">
            <a:noAutofit/>
          </a:bodyPr>
          <a:lstStyle/>
          <a:p>
            <a:pPr lvl="0">
              <a:spcBef>
                <a:spcPts val="0"/>
              </a:spcBef>
              <a:buNone/>
            </a:pPr>
            <a:r>
              <a:rPr lang="en"/>
              <a:t>Present day: shift in use and abuse</a:t>
            </a:r>
          </a:p>
        </p:txBody>
      </p:sp>
      <p:sp>
        <p:nvSpPr>
          <p:cNvPr id="108" name="Shape 108"/>
          <p:cNvSpPr txBox="1"/>
          <p:nvPr>
            <p:ph idx="1" type="body"/>
          </p:nvPr>
        </p:nvSpPr>
        <p:spPr>
          <a:xfrm>
            <a:off x="387900" y="1411674"/>
            <a:ext cx="8368200" cy="3078900"/>
          </a:xfrm>
          <a:prstGeom prst="rect">
            <a:avLst/>
          </a:prstGeom>
        </p:spPr>
        <p:txBody>
          <a:bodyPr anchorCtr="0" anchor="t" bIns="91425" lIns="91425" rIns="91425" tIns="91425">
            <a:noAutofit/>
          </a:bodyPr>
          <a:lstStyle/>
          <a:p>
            <a:pPr lvl="0">
              <a:spcBef>
                <a:spcPts val="0"/>
              </a:spcBef>
              <a:buNone/>
            </a:pPr>
            <a:r>
              <a:rPr lang="en">
                <a:solidFill>
                  <a:srgbClr val="FFFFFF"/>
                </a:solidFill>
              </a:rPr>
              <a:t>-1952- Mill described as “half-filled muddy slough,clogged with debris”</a:t>
            </a:r>
            <a:r>
              <a:rPr lang="en" sz="2000">
                <a:solidFill>
                  <a:srgbClr val="FFFFFF"/>
                </a:solidFill>
                <a:latin typeface="Cambria"/>
                <a:ea typeface="Cambria"/>
                <a:cs typeface="Cambria"/>
                <a:sym typeface="Cambria"/>
              </a:rPr>
              <a:t>(Register Guard Dec 2016)</a:t>
            </a:r>
          </a:p>
          <a:p>
            <a:pPr lvl="0">
              <a:spcBef>
                <a:spcPts val="0"/>
              </a:spcBef>
              <a:buNone/>
            </a:pPr>
            <a:r>
              <a:rPr lang="en">
                <a:solidFill>
                  <a:srgbClr val="FFFFFF"/>
                </a:solidFill>
              </a:rPr>
              <a:t>-</a:t>
            </a:r>
            <a:r>
              <a:rPr lang="en" sz="2000">
                <a:solidFill>
                  <a:srgbClr val="FFFFFF"/>
                </a:solidFill>
                <a:latin typeface="Cambria"/>
                <a:ea typeface="Cambria"/>
                <a:cs typeface="Cambria"/>
                <a:sym typeface="Cambria"/>
              </a:rPr>
              <a:t>1976-declared “most unsanitary” place for swimming  in Lane County(Register Guard Dec 2016)</a:t>
            </a:r>
          </a:p>
          <a:p>
            <a:pPr lvl="0">
              <a:spcBef>
                <a:spcPts val="0"/>
              </a:spcBef>
              <a:buNone/>
            </a:pPr>
            <a:r>
              <a:rPr lang="en" sz="2000" u="sng">
                <a:solidFill>
                  <a:schemeClr val="hlink"/>
                </a:solidFill>
                <a:latin typeface="Cambria"/>
                <a:ea typeface="Cambria"/>
                <a:cs typeface="Cambria"/>
                <a:sym typeface="Cambria"/>
                <a:hlinkClick r:id="rId3"/>
              </a:rPr>
              <a:t>Video</a:t>
            </a:r>
            <a:r>
              <a:rPr lang="en" sz="2000">
                <a:solidFill>
                  <a:srgbClr val="FFFFFF"/>
                </a:solidFill>
                <a:latin typeface="Cambria"/>
                <a:ea typeface="Cambria"/>
                <a:cs typeface="Cambria"/>
                <a:sym typeface="Cambria"/>
              </a:rPr>
              <a:t> of Alpha Omega house Millrace “Race”</a:t>
            </a:r>
          </a:p>
          <a:p>
            <a:pPr indent="-355600" lvl="0" marL="457200">
              <a:spcBef>
                <a:spcPts val="0"/>
              </a:spcBef>
              <a:buClr>
                <a:srgbClr val="FFFFFF"/>
              </a:buClr>
              <a:buSzPct val="100000"/>
              <a:buFont typeface="Cambria"/>
              <a:buChar char="-"/>
            </a:pPr>
            <a:r>
              <a:rPr lang="en" sz="2000">
                <a:solidFill>
                  <a:srgbClr val="FFFFFF"/>
                </a:solidFill>
                <a:latin typeface="Cambria"/>
                <a:ea typeface="Cambria"/>
                <a:cs typeface="Cambria"/>
                <a:sym typeface="Cambria"/>
              </a:rPr>
              <a:t>“It smells like...</a:t>
            </a:r>
            <a:r>
              <a:rPr i="1" lang="en" sz="2000">
                <a:solidFill>
                  <a:srgbClr val="FFFFFF"/>
                </a:solidFill>
                <a:latin typeface="Cambria"/>
                <a:ea typeface="Cambria"/>
                <a:cs typeface="Cambria"/>
                <a:sym typeface="Cambria"/>
              </a:rPr>
              <a:t>soo</a:t>
            </a:r>
            <a:r>
              <a:rPr lang="en" sz="2000">
                <a:solidFill>
                  <a:srgbClr val="FFFFFF"/>
                </a:solidFill>
                <a:latin typeface="Cambria"/>
                <a:ea typeface="Cambria"/>
                <a:cs typeface="Cambria"/>
                <a:sym typeface="Cambria"/>
              </a:rPr>
              <a:t> bad”- UO Soph at Gamma Phi who recently ventured into the millrace to take a picture in nature, then sunk in</a:t>
            </a:r>
          </a:p>
          <a:p>
            <a:pPr lvl="0">
              <a:spcBef>
                <a:spcPts val="0"/>
              </a:spcBef>
              <a:buNone/>
            </a:pPr>
            <a:r>
              <a:t/>
            </a:r>
            <a:endParaRPr sz="2000">
              <a:solidFill>
                <a:srgbClr val="FFFFFF"/>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Long-standing perception of the Millrace</a:t>
            </a:r>
          </a:p>
        </p:txBody>
      </p:sp>
      <p:sp>
        <p:nvSpPr>
          <p:cNvPr id="114" name="Shape 114"/>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lgn="ctr">
              <a:spcBef>
                <a:spcPts val="0"/>
              </a:spcBef>
              <a:buNone/>
            </a:pPr>
            <a:r>
              <a:rPr lang="en" sz="2000"/>
              <a:t>“When I was a freshman, the millrace was just like it is today- slow, sluggish, and muddy. They were talking about improving it just like they are now. I’ve been here four years and I’ve heard the same complains. The Millrace is still the same and always will be until a substantial sum of money can be used” - UO Student (Oregana Spring 1962 Yearbook)</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Fraternity &amp; Sorority Life: Opportunity?</a:t>
            </a:r>
          </a:p>
        </p:txBody>
      </p:sp>
      <p:sp>
        <p:nvSpPr>
          <p:cNvPr id="120" name="Shape 120"/>
          <p:cNvSpPr txBox="1"/>
          <p:nvPr>
            <p:ph idx="1" type="body"/>
          </p:nvPr>
        </p:nvSpPr>
        <p:spPr>
          <a:xfrm>
            <a:off x="387900" y="1191724"/>
            <a:ext cx="8368200" cy="3078900"/>
          </a:xfrm>
          <a:prstGeom prst="rect">
            <a:avLst/>
          </a:prstGeom>
        </p:spPr>
        <p:txBody>
          <a:bodyPr anchorCtr="0" anchor="t" bIns="91425" lIns="91425" rIns="91425" tIns="91425">
            <a:noAutofit/>
          </a:bodyPr>
          <a:lstStyle/>
          <a:p>
            <a:pPr lvl="0">
              <a:spcBef>
                <a:spcPts val="0"/>
              </a:spcBef>
              <a:buNone/>
            </a:pPr>
            <a:r>
              <a:rPr lang="en"/>
              <a:t>-Seven Fraternity &amp; Sorority Houses are houses on the Millrace.</a:t>
            </a:r>
          </a:p>
          <a:p>
            <a:pPr lvl="0">
              <a:spcBef>
                <a:spcPts val="0"/>
              </a:spcBef>
              <a:buNone/>
            </a:pPr>
            <a:r>
              <a:rPr lang="en"/>
              <a:t> </a:t>
            </a:r>
          </a:p>
        </p:txBody>
      </p:sp>
      <p:pic>
        <p:nvPicPr>
          <p:cNvPr descr="GoogleEarthFSL.JPG" id="121" name="Shape 121"/>
          <p:cNvPicPr preferRelativeResize="0"/>
          <p:nvPr/>
        </p:nvPicPr>
        <p:blipFill>
          <a:blip r:embed="rId3">
            <a:alphaModFix/>
          </a:blip>
          <a:stretch>
            <a:fillRect/>
          </a:stretch>
        </p:blipFill>
        <p:spPr>
          <a:xfrm>
            <a:off x="1881487" y="1673000"/>
            <a:ext cx="4966624" cy="2865375"/>
          </a:xfrm>
          <a:prstGeom prst="rect">
            <a:avLst/>
          </a:prstGeom>
          <a:noFill/>
          <a:ln>
            <a:noFill/>
          </a:ln>
        </p:spPr>
      </p:pic>
      <p:sp>
        <p:nvSpPr>
          <p:cNvPr id="122" name="Shape 122"/>
          <p:cNvSpPr txBox="1"/>
          <p:nvPr/>
        </p:nvSpPr>
        <p:spPr>
          <a:xfrm>
            <a:off x="416650" y="4433100"/>
            <a:ext cx="7896300" cy="4590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1"/>
                </a:solidFill>
                <a:latin typeface="Roboto"/>
                <a:ea typeface="Roboto"/>
                <a:cs typeface="Roboto"/>
                <a:sym typeface="Roboto"/>
              </a:rPr>
              <a:t>“The way we saw ourselves effected the Millrace” Jeannie Webb, UO alumni, Gamma Phi 1960’s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39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