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65" r:id="rId4"/>
    <p:sldId id="263" r:id="rId5"/>
    <p:sldId id="258" r:id="rId6"/>
    <p:sldId id="259" r:id="rId7"/>
    <p:sldId id="260" r:id="rId8"/>
    <p:sldId id="262" r:id="rId9"/>
    <p:sldId id="264"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36587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1682970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4258994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4990629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0330953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359447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215262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10087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DD82B9-B8EE-4375-B6FF-88FA6ABB15D9}" type="datetime1">
              <a:rPr lang="en-US" smtClean="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40605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497495-0637-405E-AE64-5CC7506D51F5}" type="datetime1">
              <a:rPr lang="en-US" smtClean="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04218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93962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3/16/2020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24925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3/16/2020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17705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3/16/2020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95263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2884F1-FFEA-405F-9602-3DCA865EDA4E}" type="datetime1">
              <a:rPr lang="en-US" smtClean="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660882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3/16/2020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05746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D291B17-9318-49DB-B28B-6E5994AE9581}" type="datetime1">
              <a:rPr lang="en-US" smtClean="0"/>
              <a:t>3/16/2020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2770286409"/>
      </p:ext>
    </p:extLst>
  </p:cSld>
  <p:clrMap bg1="dk1" tx1="lt1" bg2="dk2" tx2="lt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QuestionsforMike@uoregon.ed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QuestionsforMike@uoregon.edu"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mailto:QuestionsforMike@uoregon.edu"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D822AED-B125-4DC7-B164-A4A153BD05AB}"/>
              </a:ext>
            </a:extLst>
          </p:cNvPr>
          <p:cNvPicPr>
            <a:picLocks noChangeAspect="1"/>
          </p:cNvPicPr>
          <p:nvPr/>
        </p:nvPicPr>
        <p:blipFill rotWithShape="1">
          <a:blip r:embed="rId2">
            <a:duotone>
              <a:schemeClr val="accent1">
                <a:shade val="45000"/>
                <a:satMod val="135000"/>
              </a:schemeClr>
              <a:prstClr val="white"/>
            </a:duotone>
          </a:blip>
          <a:srcRect l="9091" t="8966" b="22852"/>
          <a:stretch/>
        </p:blipFill>
        <p:spPr>
          <a:xfrm>
            <a:off x="20" y="10"/>
            <a:ext cx="12191980" cy="6857990"/>
          </a:xfrm>
          <a:prstGeom prst="rect">
            <a:avLst/>
          </a:prstGeom>
        </p:spPr>
      </p:pic>
      <p:sp>
        <p:nvSpPr>
          <p:cNvPr id="2" name="Title 1">
            <a:extLst>
              <a:ext uri="{FF2B5EF4-FFF2-40B4-BE49-F238E27FC236}">
                <a16:creationId xmlns:a16="http://schemas.microsoft.com/office/drawing/2014/main" id="{E6379065-75D5-476C-96E5-1404B027694B}"/>
              </a:ext>
            </a:extLst>
          </p:cNvPr>
          <p:cNvSpPr>
            <a:spLocks noGrp="1"/>
          </p:cNvSpPr>
          <p:nvPr>
            <p:ph type="ctrTitle"/>
          </p:nvPr>
        </p:nvSpPr>
        <p:spPr>
          <a:xfrm>
            <a:off x="2987138" y="3932951"/>
            <a:ext cx="6812037" cy="1096899"/>
          </a:xfrm>
        </p:spPr>
        <p:txBody>
          <a:bodyPr>
            <a:normAutofit/>
          </a:bodyPr>
          <a:lstStyle/>
          <a:p>
            <a:pPr algn="l"/>
            <a:r>
              <a:rPr lang="en-US" dirty="0">
                <a:solidFill>
                  <a:schemeClr val="accent2">
                    <a:lumMod val="50000"/>
                  </a:schemeClr>
                </a:solidFill>
              </a:rPr>
              <a:t>QUEST FOR THE BEST</a:t>
            </a:r>
          </a:p>
        </p:txBody>
      </p:sp>
      <p:sp>
        <p:nvSpPr>
          <p:cNvPr id="3" name="Subtitle 2">
            <a:extLst>
              <a:ext uri="{FF2B5EF4-FFF2-40B4-BE49-F238E27FC236}">
                <a16:creationId xmlns:a16="http://schemas.microsoft.com/office/drawing/2014/main" id="{C365F063-9CE8-42A5-BE21-7D102743514D}"/>
              </a:ext>
            </a:extLst>
          </p:cNvPr>
          <p:cNvSpPr>
            <a:spLocks noGrp="1"/>
          </p:cNvSpPr>
          <p:nvPr>
            <p:ph type="subTitle" idx="1"/>
          </p:nvPr>
        </p:nvSpPr>
        <p:spPr>
          <a:xfrm>
            <a:off x="4652988" y="5029850"/>
            <a:ext cx="5023891" cy="1096899"/>
          </a:xfrm>
        </p:spPr>
        <p:txBody>
          <a:bodyPr>
            <a:noAutofit/>
          </a:bodyPr>
          <a:lstStyle/>
          <a:p>
            <a:r>
              <a:rPr lang="en-US" sz="2400" b="1" dirty="0">
                <a:solidFill>
                  <a:schemeClr val="accent2">
                    <a:lumMod val="50000"/>
                  </a:schemeClr>
                </a:solidFill>
              </a:rPr>
              <a:t>COMMUNICATIONS TASK FORCE:</a:t>
            </a:r>
          </a:p>
          <a:p>
            <a:r>
              <a:rPr lang="en-US" sz="2400" b="1" dirty="0">
                <a:solidFill>
                  <a:schemeClr val="accent2">
                    <a:lumMod val="50000"/>
                  </a:schemeClr>
                </a:solidFill>
              </a:rPr>
              <a:t>RECOMMENDATIONS</a:t>
            </a:r>
          </a:p>
        </p:txBody>
      </p:sp>
    </p:spTree>
    <p:extLst>
      <p:ext uri="{BB962C8B-B14F-4D97-AF65-F5344CB8AC3E}">
        <p14:creationId xmlns:p14="http://schemas.microsoft.com/office/powerpoint/2010/main" val="3642670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A44B6-E808-4732-8064-A6B712475A9A}"/>
              </a:ext>
            </a:extLst>
          </p:cNvPr>
          <p:cNvSpPr>
            <a:spLocks noGrp="1"/>
          </p:cNvSpPr>
          <p:nvPr>
            <p:ph type="title"/>
          </p:nvPr>
        </p:nvSpPr>
        <p:spPr>
          <a:xfrm>
            <a:off x="0" y="0"/>
            <a:ext cx="8596668" cy="1320800"/>
          </a:xfrm>
        </p:spPr>
        <p:txBody>
          <a:bodyPr/>
          <a:lstStyle/>
          <a:p>
            <a:r>
              <a:rPr lang="en-US" dirty="0">
                <a:solidFill>
                  <a:schemeClr val="accent2">
                    <a:lumMod val="75000"/>
                  </a:schemeClr>
                </a:solidFill>
              </a:rPr>
              <a:t>IN CONCLUSION</a:t>
            </a:r>
          </a:p>
        </p:txBody>
      </p:sp>
      <p:sp>
        <p:nvSpPr>
          <p:cNvPr id="3" name="Rectangle 2">
            <a:extLst>
              <a:ext uri="{FF2B5EF4-FFF2-40B4-BE49-F238E27FC236}">
                <a16:creationId xmlns:a16="http://schemas.microsoft.com/office/drawing/2014/main" id="{E507C46B-F6DD-47D5-9CFC-D1A4821EEF4A}"/>
              </a:ext>
            </a:extLst>
          </p:cNvPr>
          <p:cNvSpPr/>
          <p:nvPr/>
        </p:nvSpPr>
        <p:spPr>
          <a:xfrm>
            <a:off x="562063" y="756365"/>
            <a:ext cx="8992998" cy="5816529"/>
          </a:xfrm>
          <a:prstGeom prst="rect">
            <a:avLst/>
          </a:prstGeom>
        </p:spPr>
        <p:txBody>
          <a:bodyPr wrap="square">
            <a:spAutoFit/>
          </a:bodyPr>
          <a:lstStyle/>
          <a:p>
            <a:pPr>
              <a:lnSpc>
                <a:spcPct val="115000"/>
              </a:lnSpc>
              <a:spcAft>
                <a:spcPts val="1000"/>
              </a:spcAft>
            </a:pPr>
            <a:r>
              <a:rPr lang="en-US" dirty="0">
                <a:latin typeface="Trebuchet MS" panose="020B0603020202020204" pitchFamily="34" charset="0"/>
                <a:ea typeface="Times New Roman" panose="02020603050405020304" pitchFamily="18" charset="0"/>
                <a:cs typeface="Times New Roman" panose="02020603050405020304" pitchFamily="18" charset="0"/>
              </a:rPr>
              <a:t>Our recommendations will provide the following four means of communication from Administration to CPFM employees:</a:t>
            </a:r>
          </a:p>
          <a:p>
            <a:pPr>
              <a:lnSpc>
                <a:spcPct val="115000"/>
              </a:lnSpc>
              <a:spcAft>
                <a:spcPts val="1000"/>
              </a:spcAft>
            </a:pPr>
            <a:endParaRPr lang="en-US" sz="1000" dirty="0">
              <a:latin typeface="Trebuchet MS" panose="020B0603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u="sng" dirty="0">
                <a:latin typeface="Trebuchet MS" panose="020B0603020202020204" pitchFamily="34" charset="0"/>
                <a:ea typeface="Times New Roman" panose="02020603050405020304" pitchFamily="18" charset="0"/>
                <a:cs typeface="Times New Roman" panose="02020603050405020304" pitchFamily="18" charset="0"/>
              </a:rPr>
              <a:t>NEWSLETTER WITH FASS-CAST</a:t>
            </a:r>
          </a:p>
          <a:p>
            <a:pPr>
              <a:lnSpc>
                <a:spcPct val="115000"/>
              </a:lnSpc>
              <a:spcAft>
                <a:spcPts val="1000"/>
              </a:spcAft>
            </a:pPr>
            <a:r>
              <a:rPr lang="en-US" dirty="0">
                <a:latin typeface="Trebuchet MS" panose="020B0603020202020204" pitchFamily="34" charset="0"/>
                <a:ea typeface="Times New Roman" panose="02020603050405020304" pitchFamily="18" charset="0"/>
                <a:cs typeface="Times New Roman" panose="02020603050405020304" pitchFamily="18" charset="0"/>
              </a:rPr>
              <a:t>“Mike’s Corner” with designated email address entitled: </a:t>
            </a:r>
            <a:r>
              <a:rPr lang="en-US" u="sng" dirty="0">
                <a:solidFill>
                  <a:srgbClr val="00B0F0"/>
                </a:solidFill>
                <a:latin typeface="Trebuchet MS" panose="020B0603020202020204" pitchFamily="34" charset="0"/>
                <a:ea typeface="Times New Roman" panose="02020603050405020304" pitchFamily="18" charset="0"/>
                <a:cs typeface="Times New Roman" panose="02020603050405020304" pitchFamily="18" charset="0"/>
                <a:hlinkClick r:id="rId2"/>
              </a:rPr>
              <a:t>QuestionsforMike@uoregon.edu</a:t>
            </a:r>
            <a:r>
              <a:rPr lang="en-US" dirty="0">
                <a:latin typeface="Trebuchet MS" panose="020B0603020202020204" pitchFamily="34" charset="0"/>
                <a:ea typeface="Times New Roman" panose="02020603050405020304" pitchFamily="18" charset="0"/>
                <a:cs typeface="Times New Roman" panose="02020603050405020304" pitchFamily="18" charset="0"/>
              </a:rPr>
              <a:t> – online / emailed / printed</a:t>
            </a:r>
          </a:p>
          <a:p>
            <a:pPr>
              <a:lnSpc>
                <a:spcPct val="115000"/>
              </a:lnSpc>
              <a:spcAft>
                <a:spcPts val="1000"/>
              </a:spcAft>
            </a:pPr>
            <a:endParaRPr lang="en-US" sz="1000" dirty="0">
              <a:latin typeface="Trebuchet MS" panose="020B0603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u="sng" dirty="0">
                <a:latin typeface="Trebuchet MS" panose="020B0603020202020204" pitchFamily="34" charset="0"/>
                <a:ea typeface="Times New Roman" panose="02020603050405020304" pitchFamily="18" charset="0"/>
                <a:cs typeface="Times New Roman" panose="02020603050405020304" pitchFamily="18" charset="0"/>
              </a:rPr>
              <a:t>MID-MONTH EMAIL</a:t>
            </a:r>
          </a:p>
          <a:p>
            <a:pPr>
              <a:lnSpc>
                <a:spcPct val="115000"/>
              </a:lnSpc>
              <a:spcAft>
                <a:spcPts val="1000"/>
              </a:spcAft>
            </a:pPr>
            <a:r>
              <a:rPr lang="en-US" dirty="0">
                <a:latin typeface="Trebuchet MS" panose="020B0603020202020204" pitchFamily="34" charset="0"/>
                <a:ea typeface="Times New Roman" panose="02020603050405020304" pitchFamily="18" charset="0"/>
                <a:cs typeface="Times New Roman" panose="02020603050405020304" pitchFamily="18" charset="0"/>
              </a:rPr>
              <a:t>“Mike Drop” with </a:t>
            </a:r>
            <a:r>
              <a:rPr lang="en-US" u="sng" dirty="0">
                <a:solidFill>
                  <a:srgbClr val="00B0F0"/>
                </a:solidFill>
                <a:latin typeface="Trebuchet MS" panose="020B0603020202020204" pitchFamily="34" charset="0"/>
                <a:ea typeface="Times New Roman" panose="02020603050405020304" pitchFamily="18" charset="0"/>
                <a:cs typeface="Times New Roman" panose="02020603050405020304" pitchFamily="18" charset="0"/>
                <a:hlinkClick r:id="rId2"/>
              </a:rPr>
              <a:t>QuestionsforMike@uoregon.edu</a:t>
            </a:r>
            <a:r>
              <a:rPr lang="en-US" dirty="0">
                <a:latin typeface="Trebuchet MS" panose="020B0603020202020204" pitchFamily="34" charset="0"/>
                <a:ea typeface="Times New Roman" panose="02020603050405020304" pitchFamily="18" charset="0"/>
                <a:cs typeface="Times New Roman" panose="02020603050405020304" pitchFamily="18" charset="0"/>
              </a:rPr>
              <a:t> for questions and concerns</a:t>
            </a:r>
          </a:p>
          <a:p>
            <a:pPr>
              <a:lnSpc>
                <a:spcPct val="115000"/>
              </a:lnSpc>
              <a:spcAft>
                <a:spcPts val="1000"/>
              </a:spcAft>
            </a:pPr>
            <a:endParaRPr lang="en-US" sz="1000" dirty="0">
              <a:latin typeface="Trebuchet MS" panose="020B0603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u="sng" dirty="0">
                <a:latin typeface="Trebuchet MS" panose="020B0603020202020204" pitchFamily="34" charset="0"/>
                <a:ea typeface="Times New Roman" panose="02020603050405020304" pitchFamily="18" charset="0"/>
                <a:cs typeface="Times New Roman" panose="02020603050405020304" pitchFamily="18" charset="0"/>
              </a:rPr>
              <a:t>WEBSITE</a:t>
            </a:r>
          </a:p>
          <a:p>
            <a:pPr>
              <a:lnSpc>
                <a:spcPct val="115000"/>
              </a:lnSpc>
              <a:spcAft>
                <a:spcPts val="1000"/>
              </a:spcAft>
            </a:pPr>
            <a:r>
              <a:rPr lang="en-US" dirty="0">
                <a:latin typeface="Trebuchet MS" panose="020B0603020202020204" pitchFamily="34" charset="0"/>
                <a:ea typeface="Times New Roman" panose="02020603050405020304" pitchFamily="18" charset="0"/>
                <a:cs typeface="Times New Roman" panose="02020603050405020304" pitchFamily="18" charset="0"/>
              </a:rPr>
              <a:t>Links to the above</a:t>
            </a:r>
          </a:p>
          <a:p>
            <a:pPr>
              <a:lnSpc>
                <a:spcPct val="115000"/>
              </a:lnSpc>
              <a:spcAft>
                <a:spcPts val="1000"/>
              </a:spcAft>
            </a:pPr>
            <a:endParaRPr lang="en-US" sz="1000" dirty="0">
              <a:latin typeface="Trebuchet MS" panose="020B0603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u="sng" dirty="0">
                <a:latin typeface="Trebuchet MS" panose="020B0603020202020204" pitchFamily="34" charset="0"/>
                <a:ea typeface="Times New Roman" panose="02020603050405020304" pitchFamily="18" charset="0"/>
                <a:cs typeface="Times New Roman" panose="02020603050405020304" pitchFamily="18" charset="0"/>
              </a:rPr>
              <a:t>SOCIAL MEDIA</a:t>
            </a:r>
          </a:p>
          <a:p>
            <a:pPr>
              <a:lnSpc>
                <a:spcPct val="115000"/>
              </a:lnSpc>
              <a:spcAft>
                <a:spcPts val="1000"/>
              </a:spcAft>
            </a:pPr>
            <a:r>
              <a:rPr lang="en-US" dirty="0">
                <a:latin typeface="Trebuchet MS" panose="020B0603020202020204" pitchFamily="34" charset="0"/>
                <a:ea typeface="Times New Roman" panose="02020603050405020304" pitchFamily="18" charset="0"/>
                <a:cs typeface="Times New Roman" panose="02020603050405020304" pitchFamily="18" charset="0"/>
              </a:rPr>
              <a:t>Instagram / Twitter</a:t>
            </a:r>
            <a:endParaRPr lang="en-US" u="sng" dirty="0">
              <a:latin typeface="Trebuchet MS" panose="020B0603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55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CAA15-4DF1-4A2F-AA78-12BECE781FF8}"/>
              </a:ext>
            </a:extLst>
          </p:cNvPr>
          <p:cNvSpPr>
            <a:spLocks noGrp="1"/>
          </p:cNvSpPr>
          <p:nvPr>
            <p:ph type="title"/>
          </p:nvPr>
        </p:nvSpPr>
        <p:spPr>
          <a:xfrm>
            <a:off x="0" y="0"/>
            <a:ext cx="8596668" cy="1320800"/>
          </a:xfrm>
        </p:spPr>
        <p:txBody>
          <a:bodyPr/>
          <a:lstStyle/>
          <a:p>
            <a:r>
              <a:rPr lang="en-US" dirty="0">
                <a:solidFill>
                  <a:schemeClr val="accent2">
                    <a:lumMod val="75000"/>
                  </a:schemeClr>
                </a:solidFill>
              </a:rPr>
              <a:t>Our Team</a:t>
            </a:r>
          </a:p>
        </p:txBody>
      </p:sp>
      <p:sp>
        <p:nvSpPr>
          <p:cNvPr id="3" name="Rectangle 2">
            <a:extLst>
              <a:ext uri="{FF2B5EF4-FFF2-40B4-BE49-F238E27FC236}">
                <a16:creationId xmlns:a16="http://schemas.microsoft.com/office/drawing/2014/main" id="{72088305-ABDC-4642-B960-4B116D66750F}"/>
              </a:ext>
            </a:extLst>
          </p:cNvPr>
          <p:cNvSpPr/>
          <p:nvPr/>
        </p:nvSpPr>
        <p:spPr>
          <a:xfrm>
            <a:off x="471829" y="945626"/>
            <a:ext cx="9594959" cy="6036332"/>
          </a:xfrm>
          <a:prstGeom prst="rect">
            <a:avLst/>
          </a:prstGeom>
        </p:spPr>
        <p:txBody>
          <a:bodyPr wrap="square">
            <a:spAutoFit/>
          </a:bodyPr>
          <a:lstStyle/>
          <a:p>
            <a:pPr>
              <a:lnSpc>
                <a:spcPct val="115000"/>
              </a:lnSpc>
              <a:spcAft>
                <a:spcPts val="1000"/>
              </a:spcAft>
            </a:pPr>
            <a:r>
              <a:rPr lang="en-US" sz="2200" u="sng" dirty="0">
                <a:latin typeface="Trebuchet MS" panose="020B0603020202020204" pitchFamily="34" charset="0"/>
                <a:ea typeface="Times New Roman" panose="02020603050405020304" pitchFamily="18" charset="0"/>
                <a:cs typeface="Times New Roman" panose="02020603050405020304" pitchFamily="18" charset="0"/>
              </a:rPr>
              <a:t>Our team consisted of</a:t>
            </a:r>
            <a:r>
              <a:rPr lang="en-US" sz="2200" dirty="0">
                <a:latin typeface="Trebuchet MS" panose="020B0603020202020204" pitchFamily="34" charset="0"/>
                <a:ea typeface="Times New Roman" panose="02020603050405020304" pitchFamily="18" charset="0"/>
                <a:cs typeface="Times New Roman" panose="02020603050405020304" pitchFamily="18" charset="0"/>
              </a:rPr>
              <a:t>:</a:t>
            </a:r>
          </a:p>
          <a:p>
            <a:pPr>
              <a:lnSpc>
                <a:spcPct val="115000"/>
              </a:lnSpc>
              <a:spcAft>
                <a:spcPts val="1000"/>
              </a:spcAft>
            </a:pPr>
            <a:endParaRPr lang="en-US" sz="2200" dirty="0">
              <a:latin typeface="Trebuchet MS" panose="020B0603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2200" dirty="0">
                <a:latin typeface="Trebuchet MS" panose="020B0603020202020204" pitchFamily="34" charset="0"/>
                <a:ea typeface="Times New Roman" panose="02020603050405020304" pitchFamily="18" charset="0"/>
                <a:cs typeface="Times New Roman" panose="02020603050405020304" pitchFamily="18" charset="0"/>
              </a:rPr>
              <a:t>Phil Carroll, Landscape Maintenance Supervisor</a:t>
            </a:r>
          </a:p>
          <a:p>
            <a:pPr>
              <a:lnSpc>
                <a:spcPct val="115000"/>
              </a:lnSpc>
              <a:spcAft>
                <a:spcPts val="1000"/>
              </a:spcAft>
            </a:pPr>
            <a:r>
              <a:rPr lang="en-US" sz="2200" dirty="0">
                <a:latin typeface="Trebuchet MS" panose="020B0603020202020204" pitchFamily="34" charset="0"/>
                <a:ea typeface="Times New Roman" panose="02020603050405020304" pitchFamily="18" charset="0"/>
                <a:cs typeface="Times New Roman" panose="02020603050405020304" pitchFamily="18" charset="0"/>
              </a:rPr>
              <a:t>Richard Vaughan, Refrigeration Mechanic</a:t>
            </a:r>
          </a:p>
          <a:p>
            <a:pPr>
              <a:lnSpc>
                <a:spcPct val="115000"/>
              </a:lnSpc>
              <a:spcAft>
                <a:spcPts val="1000"/>
              </a:spcAft>
            </a:pPr>
            <a:r>
              <a:rPr lang="en-US" sz="2200" dirty="0">
                <a:latin typeface="Trebuchet MS" panose="020B0603020202020204" pitchFamily="34" charset="0"/>
                <a:ea typeface="Times New Roman" panose="02020603050405020304" pitchFamily="18" charset="0"/>
                <a:cs typeface="Times New Roman" panose="02020603050405020304" pitchFamily="18" charset="0"/>
              </a:rPr>
              <a:t>LeAnna Pitts, Asst. Director, Facilities Services</a:t>
            </a:r>
          </a:p>
          <a:p>
            <a:pPr>
              <a:lnSpc>
                <a:spcPct val="115000"/>
              </a:lnSpc>
              <a:spcAft>
                <a:spcPts val="1000"/>
              </a:spcAft>
            </a:pPr>
            <a:r>
              <a:rPr lang="en-US" sz="2200" dirty="0">
                <a:latin typeface="Trebuchet MS" panose="020B0603020202020204" pitchFamily="34" charset="0"/>
                <a:ea typeface="Times New Roman" panose="02020603050405020304" pitchFamily="18" charset="0"/>
                <a:cs typeface="Times New Roman" panose="02020603050405020304" pitchFamily="18" charset="0"/>
              </a:rPr>
              <a:t>Sandi Henley, Work Control Program Asst.</a:t>
            </a:r>
          </a:p>
          <a:p>
            <a:pPr>
              <a:lnSpc>
                <a:spcPct val="115000"/>
              </a:lnSpc>
              <a:spcAft>
                <a:spcPts val="1000"/>
              </a:spcAft>
            </a:pPr>
            <a:r>
              <a:rPr lang="en-US" sz="2200" dirty="0">
                <a:latin typeface="Trebuchet MS" panose="020B0603020202020204" pitchFamily="34" charset="0"/>
                <a:ea typeface="Times New Roman" panose="02020603050405020304" pitchFamily="18" charset="0"/>
                <a:cs typeface="Times New Roman" panose="02020603050405020304" pitchFamily="18" charset="0"/>
              </a:rPr>
              <a:t>Melinda Seeley, Campus Planning</a:t>
            </a:r>
          </a:p>
          <a:p>
            <a:pPr>
              <a:lnSpc>
                <a:spcPct val="115000"/>
              </a:lnSpc>
              <a:spcAft>
                <a:spcPts val="1000"/>
              </a:spcAft>
            </a:pPr>
            <a:r>
              <a:rPr lang="en-US" sz="2200" dirty="0">
                <a:latin typeface="Trebuchet MS" panose="020B0603020202020204" pitchFamily="34" charset="0"/>
                <a:ea typeface="Times New Roman" panose="02020603050405020304" pitchFamily="18" charset="0"/>
                <a:cs typeface="Times New Roman" panose="02020603050405020304" pitchFamily="18" charset="0"/>
              </a:rPr>
              <a:t>Tim Winder, Custodial Services Manager</a:t>
            </a:r>
          </a:p>
          <a:p>
            <a:pPr>
              <a:lnSpc>
                <a:spcPct val="115000"/>
              </a:lnSpc>
              <a:spcAft>
                <a:spcPts val="1000"/>
              </a:spcAft>
            </a:pPr>
            <a:r>
              <a:rPr lang="en-US" sz="2200" dirty="0">
                <a:latin typeface="Trebuchet MS" panose="020B0603020202020204" pitchFamily="34" charset="0"/>
                <a:ea typeface="Times New Roman" panose="02020603050405020304" pitchFamily="18" charset="0"/>
                <a:cs typeface="Times New Roman" panose="02020603050405020304" pitchFamily="18" charset="0"/>
              </a:rPr>
              <a:t>Alison Hake, Interior Designer, Design &amp; Construction</a:t>
            </a:r>
          </a:p>
          <a:p>
            <a:pPr>
              <a:lnSpc>
                <a:spcPct val="115000"/>
              </a:lnSpc>
              <a:spcAft>
                <a:spcPts val="1000"/>
              </a:spcAft>
            </a:pPr>
            <a:r>
              <a:rPr lang="en-US" sz="2200" dirty="0">
                <a:latin typeface="Trebuchet MS" panose="020B0603020202020204" pitchFamily="34" charset="0"/>
                <a:ea typeface="Times New Roman" panose="02020603050405020304" pitchFamily="18" charset="0"/>
                <a:cs typeface="Times New Roman" panose="02020603050405020304" pitchFamily="18" charset="0"/>
              </a:rPr>
              <a:t>Anne Schwarz, CPFM  </a:t>
            </a:r>
          </a:p>
          <a:p>
            <a:pPr>
              <a:lnSpc>
                <a:spcPct val="115000"/>
              </a:lnSpc>
              <a:spcAft>
                <a:spcPts val="1000"/>
              </a:spcAft>
            </a:pPr>
            <a:endParaRPr lang="en-US" sz="1600" dirty="0">
              <a:latin typeface="Trebuchet MS" panose="020B0603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endParaRPr lang="en-US" sz="2200" dirty="0">
              <a:effectLst/>
              <a:latin typeface="Trebuchet MS" panose="020B0603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3395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CAA15-4DF1-4A2F-AA78-12BECE781FF8}"/>
              </a:ext>
            </a:extLst>
          </p:cNvPr>
          <p:cNvSpPr>
            <a:spLocks noGrp="1"/>
          </p:cNvSpPr>
          <p:nvPr>
            <p:ph type="title"/>
          </p:nvPr>
        </p:nvSpPr>
        <p:spPr>
          <a:xfrm>
            <a:off x="0" y="0"/>
            <a:ext cx="8596668" cy="1320800"/>
          </a:xfrm>
        </p:spPr>
        <p:txBody>
          <a:bodyPr/>
          <a:lstStyle/>
          <a:p>
            <a:r>
              <a:rPr lang="en-US" dirty="0">
                <a:solidFill>
                  <a:schemeClr val="accent2">
                    <a:lumMod val="75000"/>
                  </a:schemeClr>
                </a:solidFill>
              </a:rPr>
              <a:t>BACKGROUND</a:t>
            </a:r>
          </a:p>
        </p:txBody>
      </p:sp>
      <p:sp>
        <p:nvSpPr>
          <p:cNvPr id="3" name="Rectangle 2">
            <a:extLst>
              <a:ext uri="{FF2B5EF4-FFF2-40B4-BE49-F238E27FC236}">
                <a16:creationId xmlns:a16="http://schemas.microsoft.com/office/drawing/2014/main" id="{72088305-ABDC-4642-B960-4B116D66750F}"/>
              </a:ext>
            </a:extLst>
          </p:cNvPr>
          <p:cNvSpPr/>
          <p:nvPr/>
        </p:nvSpPr>
        <p:spPr>
          <a:xfrm>
            <a:off x="471829" y="945626"/>
            <a:ext cx="9594959" cy="4174476"/>
          </a:xfrm>
          <a:prstGeom prst="rect">
            <a:avLst/>
          </a:prstGeom>
        </p:spPr>
        <p:txBody>
          <a:bodyPr wrap="square">
            <a:spAutoFit/>
          </a:bodyPr>
          <a:lstStyle/>
          <a:p>
            <a:pPr>
              <a:lnSpc>
                <a:spcPct val="115000"/>
              </a:lnSpc>
              <a:spcAft>
                <a:spcPts val="1000"/>
              </a:spcAft>
            </a:pPr>
            <a:r>
              <a:rPr lang="en-US" sz="2200" u="sng" dirty="0">
                <a:latin typeface="Trebuchet MS" panose="020B0603020202020204" pitchFamily="34" charset="0"/>
                <a:ea typeface="Times New Roman" panose="02020603050405020304" pitchFamily="18" charset="0"/>
                <a:cs typeface="Times New Roman" panose="02020603050405020304" pitchFamily="18" charset="0"/>
              </a:rPr>
              <a:t>We were tasked with investigating the following:</a:t>
            </a:r>
          </a:p>
          <a:p>
            <a:pPr>
              <a:lnSpc>
                <a:spcPct val="115000"/>
              </a:lnSpc>
              <a:spcAft>
                <a:spcPts val="1000"/>
              </a:spcAft>
            </a:pPr>
            <a:endParaRPr lang="en-US" sz="2200" u="sng" dirty="0">
              <a:latin typeface="Trebuchet MS" panose="020B0603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2200" dirty="0">
                <a:latin typeface="Trebuchet MS" panose="020B0603020202020204" pitchFamily="34" charset="0"/>
                <a:ea typeface="Times New Roman" panose="02020603050405020304" pitchFamily="18" charset="0"/>
                <a:cs typeface="Times New Roman" panose="02020603050405020304" pitchFamily="18" charset="0"/>
              </a:rPr>
              <a:t>What things or events were folks wanting to know more about?</a:t>
            </a:r>
          </a:p>
          <a:p>
            <a:pPr marL="342900" marR="0" lvl="0" indent="-342900">
              <a:spcBef>
                <a:spcPts val="0"/>
              </a:spcBef>
              <a:spcAft>
                <a:spcPts val="0"/>
              </a:spcAft>
              <a:buFont typeface="+mj-lt"/>
              <a:buAutoNum type="arabicPeriod"/>
            </a:pPr>
            <a:endParaRPr lang="en-US" sz="2200" dirty="0">
              <a:latin typeface="Trebuchet MS" panose="020B0603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2200" dirty="0">
                <a:latin typeface="Trebuchet MS" panose="020B0603020202020204" pitchFamily="34" charset="0"/>
                <a:ea typeface="Times New Roman" panose="02020603050405020304" pitchFamily="18" charset="0"/>
                <a:cs typeface="Times New Roman" panose="02020603050405020304" pitchFamily="18" charset="0"/>
              </a:rPr>
              <a:t>How successful are existing CPFM communication instruments?</a:t>
            </a:r>
          </a:p>
          <a:p>
            <a:pPr marL="342900" marR="0" lvl="0" indent="-342900">
              <a:spcBef>
                <a:spcPts val="0"/>
              </a:spcBef>
              <a:spcAft>
                <a:spcPts val="0"/>
              </a:spcAft>
              <a:buFont typeface="+mj-lt"/>
              <a:buAutoNum type="arabicPeriod"/>
            </a:pPr>
            <a:endParaRPr lang="en-US" sz="2200" dirty="0">
              <a:latin typeface="Trebuchet MS" panose="020B0603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2200" dirty="0">
                <a:latin typeface="Trebuchet MS" panose="020B0603020202020204" pitchFamily="34" charset="0"/>
                <a:ea typeface="Times New Roman" panose="02020603050405020304" pitchFamily="18" charset="0"/>
                <a:cs typeface="Times New Roman" panose="02020603050405020304" pitchFamily="18" charset="0"/>
              </a:rPr>
              <a:t>How can we improve top-down, as well as bottom-up, communications?</a:t>
            </a:r>
          </a:p>
          <a:p>
            <a:pPr marL="342900" marR="0" lvl="0" indent="-342900">
              <a:spcBef>
                <a:spcPts val="0"/>
              </a:spcBef>
              <a:spcAft>
                <a:spcPts val="0"/>
              </a:spcAft>
              <a:buFont typeface="+mj-lt"/>
              <a:buAutoNum type="arabicPeriod"/>
            </a:pPr>
            <a:endParaRPr lang="en-US" sz="2200" dirty="0">
              <a:latin typeface="Trebuchet MS" panose="020B0603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2200" dirty="0">
                <a:latin typeface="Trebuchet MS" panose="020B0603020202020204" pitchFamily="34" charset="0"/>
                <a:ea typeface="Times New Roman" panose="02020603050405020304" pitchFamily="18" charset="0"/>
                <a:cs typeface="Times New Roman" panose="02020603050405020304" pitchFamily="18" charset="0"/>
              </a:rPr>
              <a:t>Are there some good examples of communications in other units?</a:t>
            </a:r>
          </a:p>
          <a:p>
            <a:pPr marL="342900" marR="0" lvl="0" indent="-342900">
              <a:spcBef>
                <a:spcPts val="0"/>
              </a:spcBef>
              <a:spcAft>
                <a:spcPts val="0"/>
              </a:spcAft>
              <a:buFont typeface="+mj-lt"/>
              <a:buAutoNum type="arabicPeriod"/>
            </a:pPr>
            <a:endParaRPr lang="en-US" sz="2200" dirty="0">
              <a:latin typeface="Trebuchet MS" panose="020B0603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2200" dirty="0">
                <a:latin typeface="Trebuchet MS" panose="020B0603020202020204" pitchFamily="34" charset="0"/>
                <a:ea typeface="Times New Roman" panose="02020603050405020304" pitchFamily="18" charset="0"/>
                <a:cs typeface="Times New Roman" panose="02020603050405020304" pitchFamily="18" charset="0"/>
              </a:rPr>
              <a:t>Many comments suggested periodic updates – what do these look like?</a:t>
            </a:r>
            <a:endParaRPr lang="en-US" sz="2200" dirty="0">
              <a:effectLst/>
              <a:latin typeface="Trebuchet MS" panose="020B0603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9599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CAA15-4DF1-4A2F-AA78-12BECE781FF8}"/>
              </a:ext>
            </a:extLst>
          </p:cNvPr>
          <p:cNvSpPr>
            <a:spLocks noGrp="1"/>
          </p:cNvSpPr>
          <p:nvPr>
            <p:ph type="title"/>
          </p:nvPr>
        </p:nvSpPr>
        <p:spPr>
          <a:xfrm>
            <a:off x="0" y="1"/>
            <a:ext cx="8596668" cy="737118"/>
          </a:xfrm>
        </p:spPr>
        <p:txBody>
          <a:bodyPr/>
          <a:lstStyle/>
          <a:p>
            <a:r>
              <a:rPr lang="en-US" dirty="0">
                <a:solidFill>
                  <a:schemeClr val="accent2">
                    <a:lumMod val="75000"/>
                  </a:schemeClr>
                </a:solidFill>
              </a:rPr>
              <a:t>OUR PROCESS</a:t>
            </a:r>
          </a:p>
        </p:txBody>
      </p:sp>
      <p:sp>
        <p:nvSpPr>
          <p:cNvPr id="4" name="Rectangle 3"/>
          <p:cNvSpPr/>
          <p:nvPr/>
        </p:nvSpPr>
        <p:spPr>
          <a:xfrm>
            <a:off x="482836" y="737119"/>
            <a:ext cx="10452642" cy="5834802"/>
          </a:xfrm>
          <a:prstGeom prst="rect">
            <a:avLst/>
          </a:prstGeom>
        </p:spPr>
        <p:txBody>
          <a:bodyPr wrap="square">
            <a:spAutoFit/>
          </a:bodyPr>
          <a:lstStyle/>
          <a:p>
            <a:pPr>
              <a:lnSpc>
                <a:spcPct val="115000"/>
              </a:lnSpc>
              <a:spcAft>
                <a:spcPts val="1000"/>
              </a:spcAft>
            </a:pPr>
            <a:r>
              <a:rPr lang="en-US" sz="2400" dirty="0">
                <a:latin typeface="Trebuchet MS" panose="020B0603020202020204" pitchFamily="34" charset="0"/>
                <a:ea typeface="Times New Roman" panose="02020603050405020304" pitchFamily="18" charset="0"/>
                <a:cs typeface="Times New Roman" panose="02020603050405020304" pitchFamily="18" charset="0"/>
              </a:rPr>
              <a:t>To determine the answers to the previous questions, each member of our team reviewed the session summaries and final report from the Institute for Policy Research &amp; Engagement (IPRE) on the QFTB website. We also researched (within our units) what information people wanted to know more about. One of our members also reached out to two external departments and asked those customers what they would like to see from us. The folks we polled indicated they were pleased with the current communication tools but wanted more up-to-the-minute information.</a:t>
            </a:r>
          </a:p>
          <a:p>
            <a:pPr>
              <a:lnSpc>
                <a:spcPct val="115000"/>
              </a:lnSpc>
              <a:spcAft>
                <a:spcPts val="1000"/>
              </a:spcAft>
            </a:pPr>
            <a:endParaRPr lang="en-US" sz="2400" dirty="0">
              <a:latin typeface="Trebuchet MS" panose="020B0603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2400" dirty="0"/>
              <a:t>Over our seven sessions, we evaluated how we can supplement our current communication tools. We discussed ways in which news could be provided in a timely fashion, to avoid misinformation from becoming widespread and to increase the feeling of inclusion. </a:t>
            </a:r>
          </a:p>
        </p:txBody>
      </p:sp>
    </p:spTree>
    <p:extLst>
      <p:ext uri="{BB962C8B-B14F-4D97-AF65-F5344CB8AC3E}">
        <p14:creationId xmlns:p14="http://schemas.microsoft.com/office/powerpoint/2010/main" val="2073847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D3BAD-78F4-43F5-A091-052ADDF342EE}"/>
              </a:ext>
            </a:extLst>
          </p:cNvPr>
          <p:cNvSpPr>
            <a:spLocks noGrp="1"/>
          </p:cNvSpPr>
          <p:nvPr>
            <p:ph type="title"/>
          </p:nvPr>
        </p:nvSpPr>
        <p:spPr>
          <a:xfrm>
            <a:off x="0" y="0"/>
            <a:ext cx="6677637" cy="1208015"/>
          </a:xfrm>
        </p:spPr>
        <p:txBody>
          <a:bodyPr/>
          <a:lstStyle/>
          <a:p>
            <a:r>
              <a:rPr lang="en-US" dirty="0">
                <a:solidFill>
                  <a:schemeClr val="accent2">
                    <a:lumMod val="75000"/>
                  </a:schemeClr>
                </a:solidFill>
              </a:rPr>
              <a:t>GOALS</a:t>
            </a:r>
          </a:p>
        </p:txBody>
      </p:sp>
      <p:sp>
        <p:nvSpPr>
          <p:cNvPr id="4" name="Rectangle 3">
            <a:extLst>
              <a:ext uri="{FF2B5EF4-FFF2-40B4-BE49-F238E27FC236}">
                <a16:creationId xmlns:a16="http://schemas.microsoft.com/office/drawing/2014/main" id="{AFE3B515-F03D-496D-9BFF-D4714E3E5402}"/>
              </a:ext>
            </a:extLst>
          </p:cNvPr>
          <p:cNvSpPr/>
          <p:nvPr/>
        </p:nvSpPr>
        <p:spPr>
          <a:xfrm>
            <a:off x="553673" y="1434517"/>
            <a:ext cx="9311780" cy="5134162"/>
          </a:xfrm>
          <a:prstGeom prst="rect">
            <a:avLst/>
          </a:prstGeom>
        </p:spPr>
        <p:txBody>
          <a:bodyPr wrap="square">
            <a:spAutoFit/>
          </a:bodyPr>
          <a:lstStyle/>
          <a:p>
            <a:pPr marL="342900" indent="-342900">
              <a:lnSpc>
                <a:spcPct val="115000"/>
              </a:lnSpc>
              <a:spcAft>
                <a:spcPts val="1000"/>
              </a:spcAft>
              <a:buFontTx/>
              <a:buChar char="-"/>
            </a:pPr>
            <a:r>
              <a:rPr lang="en-US" sz="2400" dirty="0">
                <a:latin typeface="Trebuchet MS" panose="020B0603020202020204" pitchFamily="34" charset="0"/>
                <a:ea typeface="Times New Roman" panose="02020603050405020304" pitchFamily="18" charset="0"/>
                <a:cs typeface="Times New Roman" panose="02020603050405020304" pitchFamily="18" charset="0"/>
              </a:rPr>
              <a:t>Improve the timeliness of reporting all process and procedure changes to CPFM and, when necessary, to external customers. </a:t>
            </a:r>
          </a:p>
          <a:p>
            <a:pPr marL="342900" indent="-342900">
              <a:lnSpc>
                <a:spcPct val="115000"/>
              </a:lnSpc>
              <a:spcAft>
                <a:spcPts val="1000"/>
              </a:spcAft>
              <a:buFontTx/>
              <a:buChar char="-"/>
            </a:pPr>
            <a:r>
              <a:rPr lang="en-US" sz="2400" dirty="0">
                <a:latin typeface="Trebuchet MS" panose="020B0603020202020204" pitchFamily="34" charset="0"/>
                <a:ea typeface="Times New Roman" panose="02020603050405020304" pitchFamily="18" charset="0"/>
                <a:cs typeface="Times New Roman" panose="02020603050405020304" pitchFamily="18" charset="0"/>
              </a:rPr>
              <a:t>Provide staffing changes updates for all CPFM employees within two weeks of the change. This will reduce the rumor mill.</a:t>
            </a:r>
          </a:p>
          <a:p>
            <a:pPr marL="342900" indent="-342900">
              <a:lnSpc>
                <a:spcPct val="115000"/>
              </a:lnSpc>
              <a:spcAft>
                <a:spcPts val="1000"/>
              </a:spcAft>
              <a:buFontTx/>
              <a:buChar char="-"/>
            </a:pPr>
            <a:r>
              <a:rPr lang="en-US" sz="2400" dirty="0">
                <a:latin typeface="Trebuchet MS" panose="020B0603020202020204" pitchFamily="34" charset="0"/>
                <a:ea typeface="Times New Roman" panose="02020603050405020304" pitchFamily="18" charset="0"/>
                <a:cs typeface="Times New Roman" panose="02020603050405020304" pitchFamily="18" charset="0"/>
              </a:rPr>
              <a:t>Include all staff by sharing information about projects as they are happening across campus.</a:t>
            </a:r>
          </a:p>
          <a:p>
            <a:pPr marL="342900" indent="-342900">
              <a:lnSpc>
                <a:spcPct val="115000"/>
              </a:lnSpc>
              <a:spcAft>
                <a:spcPts val="1000"/>
              </a:spcAft>
              <a:buFontTx/>
              <a:buChar char="-"/>
            </a:pPr>
            <a:r>
              <a:rPr lang="en-US" sz="2400" dirty="0">
                <a:latin typeface="Trebuchet MS" panose="020B0603020202020204" pitchFamily="34" charset="0"/>
                <a:ea typeface="Times New Roman" panose="02020603050405020304" pitchFamily="18" charset="0"/>
                <a:cs typeface="Times New Roman" panose="02020603050405020304" pitchFamily="18" charset="0"/>
              </a:rPr>
              <a:t>Make everyone feel connected to CPFM, regardless of unit or position, by communicating upcoming activities such as building tours, sporting events, museum visits, etc.</a:t>
            </a:r>
          </a:p>
          <a:p>
            <a:pPr>
              <a:lnSpc>
                <a:spcPct val="115000"/>
              </a:lnSpc>
              <a:spcAft>
                <a:spcPts val="1000"/>
              </a:spcAft>
            </a:pPr>
            <a:endParaRPr lang="en-US" dirty="0">
              <a:latin typeface="Trebuchet MS" panose="020B0603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endParaRPr lang="en-US" sz="1600" dirty="0">
              <a:effectLst/>
              <a:latin typeface="Trebuchet MS" panose="020B0603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2981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4463F-5437-4313-80D4-D7AB2830895F}"/>
              </a:ext>
            </a:extLst>
          </p:cNvPr>
          <p:cNvSpPr>
            <a:spLocks noGrp="1"/>
          </p:cNvSpPr>
          <p:nvPr>
            <p:ph type="title"/>
          </p:nvPr>
        </p:nvSpPr>
        <p:spPr>
          <a:xfrm>
            <a:off x="0" y="0"/>
            <a:ext cx="8596668" cy="1320800"/>
          </a:xfrm>
        </p:spPr>
        <p:txBody>
          <a:bodyPr/>
          <a:lstStyle/>
          <a:p>
            <a:r>
              <a:rPr lang="en-US" dirty="0">
                <a:solidFill>
                  <a:schemeClr val="accent2">
                    <a:lumMod val="75000"/>
                  </a:schemeClr>
                </a:solidFill>
              </a:rPr>
              <a:t>FINDINGS</a:t>
            </a:r>
          </a:p>
        </p:txBody>
      </p:sp>
      <p:sp>
        <p:nvSpPr>
          <p:cNvPr id="3" name="Rectangle 2">
            <a:extLst>
              <a:ext uri="{FF2B5EF4-FFF2-40B4-BE49-F238E27FC236}">
                <a16:creationId xmlns:a16="http://schemas.microsoft.com/office/drawing/2014/main" id="{58B777F9-77FD-4BBA-A14B-EF5E3758305E}"/>
              </a:ext>
            </a:extLst>
          </p:cNvPr>
          <p:cNvSpPr/>
          <p:nvPr/>
        </p:nvSpPr>
        <p:spPr>
          <a:xfrm>
            <a:off x="307681" y="1100702"/>
            <a:ext cx="9968833" cy="5081327"/>
          </a:xfrm>
          <a:prstGeom prst="rect">
            <a:avLst/>
          </a:prstGeom>
        </p:spPr>
        <p:txBody>
          <a:bodyPr wrap="square">
            <a:spAutoFit/>
          </a:bodyPr>
          <a:lstStyle/>
          <a:p>
            <a:pPr>
              <a:lnSpc>
                <a:spcPct val="115000"/>
              </a:lnSpc>
              <a:spcAft>
                <a:spcPts val="1000"/>
              </a:spcAft>
            </a:pPr>
            <a:r>
              <a:rPr lang="en-US" sz="2400" dirty="0">
                <a:latin typeface="Trebuchet MS" panose="020B0603020202020204" pitchFamily="34" charset="0"/>
                <a:ea typeface="Times New Roman" panose="02020603050405020304" pitchFamily="18" charset="0"/>
                <a:cs typeface="Times New Roman" panose="02020603050405020304" pitchFamily="18" charset="0"/>
              </a:rPr>
              <a:t>We have surmised that the following items are most desired in the quest for information:</a:t>
            </a:r>
          </a:p>
          <a:p>
            <a:pPr marL="342900" marR="0" lvl="0" indent="-342900">
              <a:lnSpc>
                <a:spcPct val="115000"/>
              </a:lnSpc>
              <a:spcBef>
                <a:spcPts val="0"/>
              </a:spcBef>
              <a:spcAft>
                <a:spcPts val="0"/>
              </a:spcAft>
              <a:buFont typeface="Trebuchet MS" panose="020B0603020202020204" pitchFamily="34" charset="0"/>
              <a:buChar char="-"/>
            </a:pPr>
            <a:r>
              <a:rPr lang="en-US" sz="2400" dirty="0">
                <a:latin typeface="Trebuchet MS" panose="020B0603020202020204" pitchFamily="34" charset="0"/>
                <a:ea typeface="Times New Roman" panose="02020603050405020304" pitchFamily="18" charset="0"/>
                <a:cs typeface="Times New Roman" panose="02020603050405020304" pitchFamily="18" charset="0"/>
              </a:rPr>
              <a:t>Policy changes / Procedural changes</a:t>
            </a:r>
          </a:p>
          <a:p>
            <a:pPr marL="342900" marR="0" lvl="0" indent="-342900">
              <a:lnSpc>
                <a:spcPct val="115000"/>
              </a:lnSpc>
              <a:spcBef>
                <a:spcPts val="0"/>
              </a:spcBef>
              <a:spcAft>
                <a:spcPts val="0"/>
              </a:spcAft>
              <a:buFont typeface="Trebuchet MS" panose="020B0603020202020204" pitchFamily="34" charset="0"/>
              <a:buChar char="-"/>
            </a:pPr>
            <a:r>
              <a:rPr lang="en-US" sz="2400" dirty="0">
                <a:latin typeface="Trebuchet MS" panose="020B0603020202020204" pitchFamily="34" charset="0"/>
                <a:ea typeface="Times New Roman" panose="02020603050405020304" pitchFamily="18" charset="0"/>
                <a:cs typeface="Times New Roman" panose="02020603050405020304" pitchFamily="18" charset="0"/>
              </a:rPr>
              <a:t>Staffing hours</a:t>
            </a:r>
          </a:p>
          <a:p>
            <a:pPr marL="342900" marR="0" lvl="0" indent="-342900">
              <a:lnSpc>
                <a:spcPct val="115000"/>
              </a:lnSpc>
              <a:spcBef>
                <a:spcPts val="0"/>
              </a:spcBef>
              <a:spcAft>
                <a:spcPts val="0"/>
              </a:spcAft>
              <a:buFont typeface="Trebuchet MS" panose="020B0603020202020204" pitchFamily="34" charset="0"/>
              <a:buChar char="-"/>
            </a:pPr>
            <a:r>
              <a:rPr lang="en-US" sz="2400" dirty="0">
                <a:latin typeface="Trebuchet MS" panose="020B0603020202020204" pitchFamily="34" charset="0"/>
                <a:ea typeface="Times New Roman" panose="02020603050405020304" pitchFamily="18" charset="0"/>
                <a:cs typeface="Times New Roman" panose="02020603050405020304" pitchFamily="18" charset="0"/>
              </a:rPr>
              <a:t>Staffing changes with CPFM &amp; FASS – </a:t>
            </a:r>
            <a:r>
              <a:rPr lang="en-US" sz="2400" b="1" dirty="0">
                <a:latin typeface="Trebuchet MS" panose="020B0603020202020204" pitchFamily="34" charset="0"/>
                <a:ea typeface="Times New Roman" panose="02020603050405020304" pitchFamily="18" charset="0"/>
                <a:cs typeface="Times New Roman" panose="02020603050405020304" pitchFamily="18" charset="0"/>
              </a:rPr>
              <a:t>Updates from FASS monthly</a:t>
            </a:r>
            <a:endParaRPr lang="en-US" sz="2400" dirty="0">
              <a:latin typeface="Trebuchet MS" panose="020B060302020202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Trebuchet MS" panose="020B0603020202020204" pitchFamily="34" charset="0"/>
              <a:buChar char="-"/>
            </a:pPr>
            <a:r>
              <a:rPr lang="en-US" sz="2400" dirty="0">
                <a:latin typeface="Trebuchet MS" panose="020B0603020202020204" pitchFamily="34" charset="0"/>
                <a:ea typeface="Times New Roman" panose="02020603050405020304" pitchFamily="18" charset="0"/>
                <a:cs typeface="Times New Roman" panose="02020603050405020304" pitchFamily="18" charset="0"/>
              </a:rPr>
              <a:t>Parking updates/changes</a:t>
            </a:r>
          </a:p>
          <a:p>
            <a:pPr marL="342900" marR="0" lvl="0" indent="-342900">
              <a:lnSpc>
                <a:spcPct val="115000"/>
              </a:lnSpc>
              <a:spcBef>
                <a:spcPts val="0"/>
              </a:spcBef>
              <a:spcAft>
                <a:spcPts val="0"/>
              </a:spcAft>
              <a:buFont typeface="Trebuchet MS" panose="020B0603020202020204" pitchFamily="34" charset="0"/>
              <a:buChar char="-"/>
            </a:pPr>
            <a:r>
              <a:rPr lang="en-US" sz="2400" dirty="0">
                <a:latin typeface="Trebuchet MS" panose="020B0603020202020204" pitchFamily="34" charset="0"/>
                <a:ea typeface="Times New Roman" panose="02020603050405020304" pitchFamily="18" charset="0"/>
                <a:cs typeface="Times New Roman" panose="02020603050405020304" pitchFamily="18" charset="0"/>
              </a:rPr>
              <a:t>Updates on projects</a:t>
            </a:r>
          </a:p>
          <a:p>
            <a:pPr marL="342900" marR="0" lvl="0" indent="-342900">
              <a:lnSpc>
                <a:spcPct val="115000"/>
              </a:lnSpc>
              <a:spcBef>
                <a:spcPts val="0"/>
              </a:spcBef>
              <a:spcAft>
                <a:spcPts val="0"/>
              </a:spcAft>
              <a:buFont typeface="Trebuchet MS" panose="020B0603020202020204" pitchFamily="34" charset="0"/>
              <a:buChar char="-"/>
            </a:pPr>
            <a:r>
              <a:rPr lang="en-US" sz="2400" dirty="0">
                <a:latin typeface="Trebuchet MS" panose="020B0603020202020204" pitchFamily="34" charset="0"/>
                <a:ea typeface="Times New Roman" panose="02020603050405020304" pitchFamily="18" charset="0"/>
                <a:cs typeface="Times New Roman" panose="02020603050405020304" pitchFamily="18" charset="0"/>
              </a:rPr>
              <a:t>Job opportunities within CPFM</a:t>
            </a:r>
          </a:p>
          <a:p>
            <a:pPr marL="342900" marR="0" lvl="0" indent="-342900">
              <a:lnSpc>
                <a:spcPct val="115000"/>
              </a:lnSpc>
              <a:spcBef>
                <a:spcPts val="0"/>
              </a:spcBef>
              <a:spcAft>
                <a:spcPts val="0"/>
              </a:spcAft>
              <a:buFont typeface="Trebuchet MS" panose="020B0603020202020204" pitchFamily="34" charset="0"/>
              <a:buChar char="-"/>
            </a:pPr>
            <a:r>
              <a:rPr lang="en-US" sz="2400" dirty="0">
                <a:latin typeface="Trebuchet MS" panose="020B0603020202020204" pitchFamily="34" charset="0"/>
                <a:ea typeface="Times New Roman" panose="02020603050405020304" pitchFamily="18" charset="0"/>
                <a:cs typeface="Times New Roman" panose="02020603050405020304" pitchFamily="18" charset="0"/>
              </a:rPr>
              <a:t>Upcoming tours/events/games for CPFM Participation</a:t>
            </a:r>
          </a:p>
          <a:p>
            <a:pPr marL="342900" marR="0" lvl="0" indent="-342900">
              <a:lnSpc>
                <a:spcPct val="115000"/>
              </a:lnSpc>
              <a:spcBef>
                <a:spcPts val="0"/>
              </a:spcBef>
              <a:spcAft>
                <a:spcPts val="0"/>
              </a:spcAft>
              <a:buFont typeface="Trebuchet MS" panose="020B0603020202020204" pitchFamily="34" charset="0"/>
              <a:buChar char="-"/>
            </a:pPr>
            <a:endParaRPr lang="en-US" sz="2400" dirty="0">
              <a:latin typeface="Trebuchet MS" panose="020B0603020202020204" pitchFamily="34" charset="0"/>
              <a:ea typeface="Times New Roman" panose="02020603050405020304" pitchFamily="18" charset="0"/>
              <a:cs typeface="Times New Roman" panose="02020603050405020304" pitchFamily="18" charset="0"/>
            </a:endParaRPr>
          </a:p>
          <a:p>
            <a:pPr>
              <a:lnSpc>
                <a:spcPct val="115000"/>
              </a:lnSpc>
            </a:pPr>
            <a:r>
              <a:rPr lang="en-US" sz="2000" b="1" dirty="0"/>
              <a:t>The most prevalent request was for more communication from the AVP, directly.</a:t>
            </a:r>
            <a:endParaRPr lang="en-US" sz="2000" dirty="0"/>
          </a:p>
          <a:p>
            <a:pPr marR="0" lvl="0">
              <a:lnSpc>
                <a:spcPct val="115000"/>
              </a:lnSpc>
              <a:spcBef>
                <a:spcPts val="0"/>
              </a:spcBef>
              <a:spcAft>
                <a:spcPts val="0"/>
              </a:spcAft>
            </a:pPr>
            <a:endParaRPr lang="en-US" sz="1600" dirty="0">
              <a:latin typeface="Trebuchet MS" panose="020B0603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9901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39D41-6566-4561-A35C-77A02043971C}"/>
              </a:ext>
            </a:extLst>
          </p:cNvPr>
          <p:cNvSpPr>
            <a:spLocks noGrp="1"/>
          </p:cNvSpPr>
          <p:nvPr>
            <p:ph type="title"/>
          </p:nvPr>
        </p:nvSpPr>
        <p:spPr>
          <a:xfrm>
            <a:off x="0" y="0"/>
            <a:ext cx="8596668" cy="721453"/>
          </a:xfrm>
        </p:spPr>
        <p:txBody>
          <a:bodyPr/>
          <a:lstStyle/>
          <a:p>
            <a:r>
              <a:rPr lang="en-US" dirty="0">
                <a:solidFill>
                  <a:schemeClr val="accent2">
                    <a:lumMod val="75000"/>
                  </a:schemeClr>
                </a:solidFill>
              </a:rPr>
              <a:t>RECOMMENDATION #1</a:t>
            </a:r>
          </a:p>
        </p:txBody>
      </p:sp>
      <p:sp>
        <p:nvSpPr>
          <p:cNvPr id="3" name="Rectangle 2">
            <a:extLst>
              <a:ext uri="{FF2B5EF4-FFF2-40B4-BE49-F238E27FC236}">
                <a16:creationId xmlns:a16="http://schemas.microsoft.com/office/drawing/2014/main" id="{F8940A9C-A285-413A-9FDB-1675379E0DFE}"/>
              </a:ext>
            </a:extLst>
          </p:cNvPr>
          <p:cNvSpPr/>
          <p:nvPr/>
        </p:nvSpPr>
        <p:spPr>
          <a:xfrm>
            <a:off x="394564" y="843050"/>
            <a:ext cx="11073185" cy="4208011"/>
          </a:xfrm>
          <a:prstGeom prst="rect">
            <a:avLst/>
          </a:prstGeom>
        </p:spPr>
        <p:txBody>
          <a:bodyPr wrap="square">
            <a:spAutoFit/>
          </a:bodyPr>
          <a:lstStyle/>
          <a:p>
            <a:pPr marR="0" lvl="0">
              <a:lnSpc>
                <a:spcPct val="115000"/>
              </a:lnSpc>
              <a:spcBef>
                <a:spcPts val="0"/>
              </a:spcBef>
              <a:spcAft>
                <a:spcPts val="1000"/>
              </a:spcAft>
            </a:pPr>
            <a:r>
              <a:rPr lang="en-US" sz="2400" u="sng" dirty="0">
                <a:latin typeface="Trebuchet MS" panose="020B0603020202020204" pitchFamily="34" charset="0"/>
                <a:ea typeface="Times New Roman" panose="02020603050405020304" pitchFamily="18" charset="0"/>
                <a:cs typeface="Times New Roman" panose="02020603050405020304" pitchFamily="18" charset="0"/>
              </a:rPr>
              <a:t>NEWSLETTER</a:t>
            </a:r>
          </a:p>
          <a:p>
            <a:pPr marR="0" lvl="0">
              <a:lnSpc>
                <a:spcPct val="115000"/>
              </a:lnSpc>
              <a:spcBef>
                <a:spcPts val="0"/>
              </a:spcBef>
              <a:spcAft>
                <a:spcPts val="1000"/>
              </a:spcAft>
            </a:pPr>
            <a:endParaRPr lang="en-US" sz="1000" u="sng" dirty="0">
              <a:latin typeface="Trebuchet MS" panose="020B0603020202020204" pitchFamily="34" charset="0"/>
              <a:ea typeface="Times New Roman" panose="02020603050405020304" pitchFamily="18" charset="0"/>
              <a:cs typeface="Times New Roman" panose="02020603050405020304" pitchFamily="18" charset="0"/>
            </a:endParaRPr>
          </a:p>
          <a:p>
            <a:pPr marR="0" lvl="0">
              <a:lnSpc>
                <a:spcPct val="115000"/>
              </a:lnSpc>
              <a:spcBef>
                <a:spcPts val="0"/>
              </a:spcBef>
              <a:spcAft>
                <a:spcPts val="1000"/>
              </a:spcAft>
            </a:pPr>
            <a:r>
              <a:rPr lang="en-US" sz="2200" u="sng" dirty="0">
                <a:latin typeface="Trebuchet MS" panose="020B0603020202020204" pitchFamily="34" charset="0"/>
                <a:ea typeface="Times New Roman" panose="02020603050405020304" pitchFamily="18" charset="0"/>
                <a:cs typeface="Times New Roman" panose="02020603050405020304" pitchFamily="18" charset="0"/>
              </a:rPr>
              <a:t>Mike’s Corner</a:t>
            </a:r>
            <a:endParaRPr lang="en-US" sz="2200" dirty="0">
              <a:latin typeface="Trebuchet MS" panose="020B0603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2000" dirty="0">
                <a:latin typeface="Trebuchet MS" panose="020B0603020202020204" pitchFamily="34" charset="0"/>
                <a:ea typeface="Times New Roman" panose="02020603050405020304" pitchFamily="18" charset="0"/>
                <a:cs typeface="Times New Roman" panose="02020603050405020304" pitchFamily="18" charset="0"/>
              </a:rPr>
              <a:t>In the current newsletter, provide a 1/4-page block entitled “Mike’s Corner” where the AVP can speak to policy/procedure changes, parking updates/changes, and project updates that pertain to all CPFM. It will include an email address </a:t>
            </a:r>
            <a:r>
              <a:rPr lang="en-US" sz="2000" u="sng" dirty="0">
                <a:solidFill>
                  <a:srgbClr val="00B0F0"/>
                </a:solidFill>
                <a:latin typeface="Trebuchet MS" panose="020B0603020202020204" pitchFamily="34" charset="0"/>
                <a:ea typeface="Times New Roman" panose="02020603050405020304" pitchFamily="18" charset="0"/>
                <a:cs typeface="Times New Roman" panose="02020603050405020304" pitchFamily="18" charset="0"/>
                <a:hlinkClick r:id="rId2"/>
              </a:rPr>
              <a:t>QuestionsforMike@uoregon.edu</a:t>
            </a:r>
            <a:r>
              <a:rPr lang="en-US" sz="2000" dirty="0">
                <a:latin typeface="Trebuchet MS" panose="020B0603020202020204" pitchFamily="34" charset="0"/>
                <a:ea typeface="Times New Roman" panose="02020603050405020304" pitchFamily="18" charset="0"/>
                <a:cs typeface="Times New Roman" panose="02020603050405020304" pitchFamily="18" charset="0"/>
              </a:rPr>
              <a:t> , which Mike could respond to directly. Providing job opportunities could go here as well.</a:t>
            </a:r>
          </a:p>
          <a:p>
            <a:pPr marR="0" lvl="0">
              <a:lnSpc>
                <a:spcPct val="115000"/>
              </a:lnSpc>
              <a:spcBef>
                <a:spcPts val="0"/>
              </a:spcBef>
              <a:spcAft>
                <a:spcPts val="1000"/>
              </a:spcAft>
            </a:pPr>
            <a:r>
              <a:rPr lang="en-US" sz="2200" u="sng" dirty="0">
                <a:latin typeface="Trebuchet MS" panose="020B0603020202020204" pitchFamily="34" charset="0"/>
                <a:ea typeface="Times New Roman" panose="02020603050405020304" pitchFamily="18" charset="0"/>
                <a:cs typeface="Times New Roman" panose="02020603050405020304" pitchFamily="18" charset="0"/>
              </a:rPr>
              <a:t>FASS-Cast</a:t>
            </a:r>
          </a:p>
          <a:p>
            <a:pPr>
              <a:lnSpc>
                <a:spcPct val="115000"/>
              </a:lnSpc>
              <a:spcAft>
                <a:spcPts val="1000"/>
              </a:spcAft>
            </a:pPr>
            <a:r>
              <a:rPr lang="en-US" sz="2000" dirty="0">
                <a:latin typeface="Trebuchet MS" panose="020B0603020202020204" pitchFamily="34" charset="0"/>
                <a:ea typeface="Times New Roman" panose="02020603050405020304" pitchFamily="18" charset="0"/>
                <a:cs typeface="Times New Roman" panose="02020603050405020304" pitchFamily="18" charset="0"/>
              </a:rPr>
              <a:t>A monthly update from FASS Director, Jon </a:t>
            </a:r>
            <a:r>
              <a:rPr lang="en-US" sz="2000" dirty="0" err="1">
                <a:latin typeface="Trebuchet MS" panose="020B0603020202020204" pitchFamily="34" charset="0"/>
                <a:ea typeface="Times New Roman" panose="02020603050405020304" pitchFamily="18" charset="0"/>
                <a:cs typeface="Times New Roman" panose="02020603050405020304" pitchFamily="18" charset="0"/>
              </a:rPr>
              <a:t>Marchetta</a:t>
            </a:r>
            <a:r>
              <a:rPr lang="en-US" sz="2000" dirty="0">
                <a:latin typeface="Trebuchet MS" panose="020B0603020202020204" pitchFamily="34" charset="0"/>
                <a:ea typeface="Times New Roman" panose="02020603050405020304" pitchFamily="18" charset="0"/>
                <a:cs typeface="Times New Roman" panose="02020603050405020304" pitchFamily="18" charset="0"/>
              </a:rPr>
              <a:t> with staffing changes for CPFM and FASS. The first one was already in March 2020 newsletter.</a:t>
            </a:r>
          </a:p>
        </p:txBody>
      </p:sp>
      <p:pic>
        <p:nvPicPr>
          <p:cNvPr id="5" name="Picture 4" descr="A screenshot of a cell phone&#10;&#10;Description automatically generated">
            <a:extLst>
              <a:ext uri="{FF2B5EF4-FFF2-40B4-BE49-F238E27FC236}">
                <a16:creationId xmlns:a16="http://schemas.microsoft.com/office/drawing/2014/main" id="{0CCC7323-20B1-4563-A266-49060DD15C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707" y="5079814"/>
            <a:ext cx="2889553" cy="1778186"/>
          </a:xfrm>
          <a:prstGeom prst="rect">
            <a:avLst/>
          </a:prstGeom>
        </p:spPr>
      </p:pic>
    </p:spTree>
    <p:extLst>
      <p:ext uri="{BB962C8B-B14F-4D97-AF65-F5344CB8AC3E}">
        <p14:creationId xmlns:p14="http://schemas.microsoft.com/office/powerpoint/2010/main" val="254241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39D41-6566-4561-A35C-77A02043971C}"/>
              </a:ext>
            </a:extLst>
          </p:cNvPr>
          <p:cNvSpPr>
            <a:spLocks noGrp="1"/>
          </p:cNvSpPr>
          <p:nvPr>
            <p:ph type="title"/>
          </p:nvPr>
        </p:nvSpPr>
        <p:spPr>
          <a:xfrm>
            <a:off x="0" y="0"/>
            <a:ext cx="8596668" cy="660400"/>
          </a:xfrm>
        </p:spPr>
        <p:txBody>
          <a:bodyPr/>
          <a:lstStyle/>
          <a:p>
            <a:r>
              <a:rPr lang="en-US" dirty="0">
                <a:solidFill>
                  <a:schemeClr val="accent2">
                    <a:lumMod val="75000"/>
                  </a:schemeClr>
                </a:solidFill>
              </a:rPr>
              <a:t>RECOMMENDATION #2</a:t>
            </a:r>
          </a:p>
        </p:txBody>
      </p:sp>
      <p:sp>
        <p:nvSpPr>
          <p:cNvPr id="3" name="Rectangle 2">
            <a:extLst>
              <a:ext uri="{FF2B5EF4-FFF2-40B4-BE49-F238E27FC236}">
                <a16:creationId xmlns:a16="http://schemas.microsoft.com/office/drawing/2014/main" id="{F8940A9C-A285-413A-9FDB-1675379E0DFE}"/>
              </a:ext>
            </a:extLst>
          </p:cNvPr>
          <p:cNvSpPr/>
          <p:nvPr/>
        </p:nvSpPr>
        <p:spPr>
          <a:xfrm>
            <a:off x="285226" y="903681"/>
            <a:ext cx="9764785" cy="5794791"/>
          </a:xfrm>
          <a:prstGeom prst="rect">
            <a:avLst/>
          </a:prstGeom>
        </p:spPr>
        <p:txBody>
          <a:bodyPr wrap="square">
            <a:spAutoFit/>
          </a:bodyPr>
          <a:lstStyle/>
          <a:p>
            <a:pPr marR="0" lvl="0">
              <a:lnSpc>
                <a:spcPct val="115000"/>
              </a:lnSpc>
              <a:spcBef>
                <a:spcPts val="0"/>
              </a:spcBef>
              <a:spcAft>
                <a:spcPts val="1000"/>
              </a:spcAft>
            </a:pPr>
            <a:r>
              <a:rPr lang="en-US" sz="2400" u="sng" dirty="0">
                <a:latin typeface="Trebuchet MS" panose="020B0603020202020204" pitchFamily="34" charset="0"/>
                <a:ea typeface="Times New Roman" panose="02020603050405020304" pitchFamily="18" charset="0"/>
                <a:cs typeface="Times New Roman" panose="02020603050405020304" pitchFamily="18" charset="0"/>
              </a:rPr>
              <a:t>MID MONTH EMAIL</a:t>
            </a:r>
          </a:p>
          <a:p>
            <a:pPr marR="0" lvl="0">
              <a:lnSpc>
                <a:spcPct val="115000"/>
              </a:lnSpc>
              <a:spcBef>
                <a:spcPts val="0"/>
              </a:spcBef>
              <a:spcAft>
                <a:spcPts val="1000"/>
              </a:spcAft>
            </a:pPr>
            <a:endParaRPr lang="en-US" sz="2400" u="sng" dirty="0">
              <a:latin typeface="Trebuchet MS" panose="020B0603020202020204" pitchFamily="34" charset="0"/>
              <a:ea typeface="Times New Roman" panose="02020603050405020304" pitchFamily="18" charset="0"/>
              <a:cs typeface="Times New Roman" panose="02020603050405020304" pitchFamily="18" charset="0"/>
            </a:endParaRPr>
          </a:p>
          <a:p>
            <a:pPr marR="0" lvl="0">
              <a:lnSpc>
                <a:spcPct val="115000"/>
              </a:lnSpc>
              <a:spcBef>
                <a:spcPts val="0"/>
              </a:spcBef>
              <a:spcAft>
                <a:spcPts val="1000"/>
              </a:spcAft>
            </a:pPr>
            <a:r>
              <a:rPr lang="en-US" sz="2400" u="sng" dirty="0">
                <a:latin typeface="Trebuchet MS" panose="020B0603020202020204" pitchFamily="34" charset="0"/>
                <a:ea typeface="Times New Roman" panose="02020603050405020304" pitchFamily="18" charset="0"/>
                <a:cs typeface="Times New Roman" panose="02020603050405020304" pitchFamily="18" charset="0"/>
              </a:rPr>
              <a:t>Mike Drop</a:t>
            </a:r>
            <a:endParaRPr lang="en-US" sz="2400" dirty="0">
              <a:latin typeface="Trebuchet MS" panose="020B0603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2400" dirty="0">
                <a:latin typeface="Trebuchet MS" panose="020B0603020202020204" pitchFamily="34" charset="0"/>
                <a:ea typeface="Times New Roman" panose="02020603050405020304" pitchFamily="18" charset="0"/>
                <a:cs typeface="Times New Roman" panose="02020603050405020304" pitchFamily="18" charset="0"/>
              </a:rPr>
              <a:t>A mid-month email that would provide new and relevant information that arose since the first of the month, such as staffing changes, parking updates, upcoming tours, etc. It would also have the email so that questions and concerns could be addressed:  </a:t>
            </a:r>
            <a:r>
              <a:rPr lang="en-US" sz="2400" u="sng" dirty="0">
                <a:solidFill>
                  <a:srgbClr val="00B0F0"/>
                </a:solidFill>
                <a:latin typeface="Trebuchet MS" panose="020B0603020202020204" pitchFamily="34" charset="0"/>
                <a:ea typeface="Times New Roman" panose="02020603050405020304" pitchFamily="18" charset="0"/>
                <a:cs typeface="Times New Roman" panose="02020603050405020304" pitchFamily="18" charset="0"/>
                <a:hlinkClick r:id="rId2"/>
              </a:rPr>
              <a:t>QuestionsforMike@uoregon.edu</a:t>
            </a:r>
            <a:endParaRPr lang="en-US" sz="2400" u="sng" dirty="0">
              <a:solidFill>
                <a:srgbClr val="00B0F0"/>
              </a:solidFill>
              <a:latin typeface="Trebuchet MS" panose="020B0603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endParaRPr lang="en-US" sz="2400" dirty="0">
              <a:latin typeface="Trebuchet MS" panose="020B0603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2400" dirty="0">
                <a:latin typeface="Trebuchet MS" panose="020B0603020202020204" pitchFamily="34" charset="0"/>
                <a:ea typeface="Times New Roman" panose="02020603050405020304" pitchFamily="18" charset="0"/>
                <a:cs typeface="Times New Roman" panose="02020603050405020304" pitchFamily="18" charset="0"/>
              </a:rPr>
              <a:t>This email also serves as a bottom-up communication tool and would be added to the website as a link, as well, so folks could refer to it whenever necessary. </a:t>
            </a:r>
          </a:p>
        </p:txBody>
      </p:sp>
    </p:spTree>
    <p:extLst>
      <p:ext uri="{BB962C8B-B14F-4D97-AF65-F5344CB8AC3E}">
        <p14:creationId xmlns:p14="http://schemas.microsoft.com/office/powerpoint/2010/main" val="620637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39D41-6566-4561-A35C-77A02043971C}"/>
              </a:ext>
            </a:extLst>
          </p:cNvPr>
          <p:cNvSpPr>
            <a:spLocks noGrp="1"/>
          </p:cNvSpPr>
          <p:nvPr>
            <p:ph type="title"/>
          </p:nvPr>
        </p:nvSpPr>
        <p:spPr>
          <a:xfrm>
            <a:off x="0" y="0"/>
            <a:ext cx="8596668" cy="660400"/>
          </a:xfrm>
        </p:spPr>
        <p:txBody>
          <a:bodyPr/>
          <a:lstStyle/>
          <a:p>
            <a:r>
              <a:rPr lang="en-US" dirty="0">
                <a:solidFill>
                  <a:schemeClr val="accent2">
                    <a:lumMod val="75000"/>
                  </a:schemeClr>
                </a:solidFill>
              </a:rPr>
              <a:t>RECOMMENDATION #3</a:t>
            </a:r>
          </a:p>
        </p:txBody>
      </p:sp>
      <p:sp>
        <p:nvSpPr>
          <p:cNvPr id="3" name="Rectangle 2">
            <a:extLst>
              <a:ext uri="{FF2B5EF4-FFF2-40B4-BE49-F238E27FC236}">
                <a16:creationId xmlns:a16="http://schemas.microsoft.com/office/drawing/2014/main" id="{F8940A9C-A285-413A-9FDB-1675379E0DFE}"/>
              </a:ext>
            </a:extLst>
          </p:cNvPr>
          <p:cNvSpPr/>
          <p:nvPr/>
        </p:nvSpPr>
        <p:spPr>
          <a:xfrm>
            <a:off x="226503" y="1297964"/>
            <a:ext cx="9940954" cy="3671133"/>
          </a:xfrm>
          <a:prstGeom prst="rect">
            <a:avLst/>
          </a:prstGeom>
        </p:spPr>
        <p:txBody>
          <a:bodyPr wrap="square">
            <a:spAutoFit/>
          </a:bodyPr>
          <a:lstStyle/>
          <a:p>
            <a:pPr marR="0" lvl="0">
              <a:lnSpc>
                <a:spcPct val="115000"/>
              </a:lnSpc>
              <a:spcBef>
                <a:spcPts val="0"/>
              </a:spcBef>
              <a:spcAft>
                <a:spcPts val="1000"/>
              </a:spcAft>
            </a:pPr>
            <a:r>
              <a:rPr lang="en-US" sz="2400" u="sng" dirty="0">
                <a:latin typeface="Trebuchet MS" panose="020B0603020202020204" pitchFamily="34" charset="0"/>
                <a:ea typeface="Times New Roman" panose="02020603050405020304" pitchFamily="18" charset="0"/>
                <a:cs typeface="Times New Roman" panose="02020603050405020304" pitchFamily="18" charset="0"/>
              </a:rPr>
              <a:t>BOTTOM UP COMMUNICATION</a:t>
            </a:r>
          </a:p>
          <a:p>
            <a:pPr marR="0" lvl="0">
              <a:lnSpc>
                <a:spcPct val="115000"/>
              </a:lnSpc>
              <a:spcBef>
                <a:spcPts val="0"/>
              </a:spcBef>
              <a:spcAft>
                <a:spcPts val="1000"/>
              </a:spcAft>
            </a:pPr>
            <a:endParaRPr lang="en-US" sz="2400" u="sng" dirty="0">
              <a:latin typeface="Trebuchet MS" panose="020B0603020202020204" pitchFamily="34" charset="0"/>
              <a:ea typeface="Times New Roman" panose="02020603050405020304" pitchFamily="18" charset="0"/>
              <a:cs typeface="Times New Roman" panose="02020603050405020304" pitchFamily="18" charset="0"/>
            </a:endParaRPr>
          </a:p>
          <a:p>
            <a:pPr marR="0" lvl="0">
              <a:lnSpc>
                <a:spcPct val="115000"/>
              </a:lnSpc>
              <a:spcBef>
                <a:spcPts val="0"/>
              </a:spcBef>
              <a:spcAft>
                <a:spcPts val="1000"/>
              </a:spcAft>
            </a:pPr>
            <a:r>
              <a:rPr lang="en-US" sz="2400" u="sng" dirty="0">
                <a:latin typeface="Trebuchet MS" panose="020B0603020202020204" pitchFamily="34" charset="0"/>
                <a:ea typeface="Times New Roman" panose="02020603050405020304" pitchFamily="18" charset="0"/>
                <a:cs typeface="Times New Roman" panose="02020603050405020304" pitchFamily="18" charset="0"/>
              </a:rPr>
              <a:t>Ongoing Shop Visits</a:t>
            </a:r>
            <a:endParaRPr lang="en-US" sz="2400" dirty="0">
              <a:latin typeface="Trebuchet MS" panose="020B0603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2400" dirty="0">
                <a:latin typeface="Trebuchet MS" panose="020B0603020202020204" pitchFamily="34" charset="0"/>
                <a:ea typeface="Times New Roman" panose="02020603050405020304" pitchFamily="18" charset="0"/>
                <a:cs typeface="Times New Roman" panose="02020603050405020304" pitchFamily="18" charset="0"/>
              </a:rPr>
              <a:t>The AVP has started having shop visits within Facilities Services and Utilities &amp; Energy.</a:t>
            </a:r>
          </a:p>
          <a:p>
            <a:pPr>
              <a:lnSpc>
                <a:spcPct val="115000"/>
              </a:lnSpc>
              <a:spcAft>
                <a:spcPts val="1000"/>
              </a:spcAft>
            </a:pPr>
            <a:endParaRPr lang="en-US" sz="2400" dirty="0">
              <a:latin typeface="Trebuchet MS" panose="020B0603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2400" dirty="0">
                <a:latin typeface="Trebuchet MS" panose="020B0603020202020204" pitchFamily="34" charset="0"/>
                <a:ea typeface="Times New Roman" panose="02020603050405020304" pitchFamily="18" charset="0"/>
                <a:cs typeface="Times New Roman" panose="02020603050405020304" pitchFamily="18" charset="0"/>
              </a:rPr>
              <a:t>These are being expanded upon to include all units on a rotating basis.</a:t>
            </a:r>
          </a:p>
        </p:txBody>
      </p:sp>
    </p:spTree>
    <p:extLst>
      <p:ext uri="{BB962C8B-B14F-4D97-AF65-F5344CB8AC3E}">
        <p14:creationId xmlns:p14="http://schemas.microsoft.com/office/powerpoint/2010/main" val="42072076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260</TotalTime>
  <Words>733</Words>
  <Application>Microsoft Office PowerPoint</Application>
  <PresentationFormat>Widescreen</PresentationFormat>
  <Paragraphs>81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QUEST FOR THE BEST</vt:lpstr>
      <vt:lpstr>Our Team</vt:lpstr>
      <vt:lpstr>BACKGROUND</vt:lpstr>
      <vt:lpstr>OUR PROCESS</vt:lpstr>
      <vt:lpstr>GOALS</vt:lpstr>
      <vt:lpstr>FINDINGS</vt:lpstr>
      <vt:lpstr>RECOMMENDATION #1</vt:lpstr>
      <vt:lpstr>RECOMMENDATION #2</vt:lpstr>
      <vt:lpstr>RECOMMENDATION #3</vt:lpstr>
      <vt:lpstr>IN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 FOR THE BEST</dc:title>
  <dc:creator>Anne Schwarz</dc:creator>
  <cp:lastModifiedBy>Anne Schwarz</cp:lastModifiedBy>
  <cp:revision>26</cp:revision>
  <cp:lastPrinted>2020-03-04T17:40:11Z</cp:lastPrinted>
  <dcterms:created xsi:type="dcterms:W3CDTF">2020-03-02T17:47:44Z</dcterms:created>
  <dcterms:modified xsi:type="dcterms:W3CDTF">2020-03-16T21:39:48Z</dcterms:modified>
</cp:coreProperties>
</file>