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63" r:id="rId3"/>
    <p:sldId id="269" r:id="rId4"/>
    <p:sldId id="270" r:id="rId5"/>
    <p:sldId id="264" r:id="rId6"/>
    <p:sldId id="271" r:id="rId7"/>
    <p:sldId id="268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2C3E94-F715-3BF2-1B17-06B79B09CC9C}" name="Lindsey Salfran" initials="LS" userId="S::lsalfran@uoregon.edu::fe860b0e-8e78-4da2-bf83-76db2c6b208a" providerId="AD"/>
  <p188:author id="{36308DE6-4771-2511-C092-9CEB06914D8F}" name="Steve Stuckmeyer" initials="SS" userId="S::stuckmyr@uoregon.edu::7fd12cdc-a1ad-4775-b6ce-f92ed5175ba9" providerId="AD"/>
  <p188:author id="{310EA7E9-0010-F413-1620-188F9ED9B206}" name="Guest User" initials="GU" userId="S::urn:spo:tenantanon#8f0b198f-f447-4cfe-ba03-526b46c661f8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00AF59-E357-A69F-1DB5-6D9E3E50F8DB}" v="71" dt="2026-05-01T20:19:33.005"/>
    <p1510:client id="{D96037EA-69F8-D30C-D5DD-8ECFD44E0B2D}" v="93" dt="2026-05-01T20:18:20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9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36CF7-B5DB-42B5-B038-F356A53E8696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39D46-8863-4FC8-AF17-CC26757A6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3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Employee-focused. Any employee predominately working outdoors during affected periods.</a:t>
            </a:r>
          </a:p>
          <a:p>
            <a:endParaRPr lang="en-US" dirty="0"/>
          </a:p>
          <a:p>
            <a:r>
              <a:rPr lang="en-US" dirty="0"/>
              <a:t>Employee training &amp; voluntary use of respirators (must be allowed) at AQI &gt; 100 (Unhealthy for Sensitive Groups)</a:t>
            </a:r>
          </a:p>
          <a:p>
            <a:pPr marL="171450" indent="-171450">
              <a:buFontTx/>
              <a:buChar char="-"/>
            </a:pPr>
            <a:r>
              <a:rPr lang="en-US" dirty="0"/>
              <a:t>Training can occur </a:t>
            </a:r>
            <a:r>
              <a:rPr lang="en-US" u="sng" dirty="0"/>
              <a:t>now</a:t>
            </a:r>
            <a:r>
              <a:rPr lang="en-US" u="none" dirty="0"/>
              <a:t>. Impact of voluntary use likely low? Already allowed due to COVID-19 rules.</a:t>
            </a:r>
            <a:endParaRPr lang="en-US" dirty="0"/>
          </a:p>
          <a:p>
            <a:endParaRPr lang="en-US" dirty="0"/>
          </a:p>
          <a:p>
            <a:r>
              <a:rPr lang="en-US" dirty="0"/>
              <a:t>Employees required to use respirators at AQI &gt; 200 (Very Unhealthy)</a:t>
            </a:r>
          </a:p>
          <a:p>
            <a:pPr marL="171450" indent="-171450">
              <a:buFontTx/>
              <a:buChar char="-"/>
            </a:pPr>
            <a:r>
              <a:rPr lang="en-US" dirty="0"/>
              <a:t>Impact of required use of respirators may be high. Particularly if televised outdoor event. UO employees vs. non-UO employees with opposing team.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Temporary emergency rule for 2021 fire season, effective August 9</a:t>
            </a:r>
            <a:r>
              <a:rPr lang="en-US" baseline="30000" dirty="0"/>
              <a:t>th</a:t>
            </a:r>
            <a:r>
              <a:rPr lang="en-US" dirty="0"/>
              <a:t>. OR-OSHA had permanent rule-making underway; that should result in future permanent Oregon requirements effective 2022.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B4FCC-37AA-43A3-969A-8FF2099E6D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21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E6CD5-ED79-DE23-6BDB-0A1E92F69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5CCD11-3C91-F281-5BAE-99A93E6028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EF390F-5C42-53B8-D03B-4FAA5987F4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Employee-focused. Any employee predominately working outdoors during affected periods.</a:t>
            </a:r>
          </a:p>
          <a:p>
            <a:endParaRPr lang="en-US" dirty="0"/>
          </a:p>
          <a:p>
            <a:r>
              <a:rPr lang="en-US" dirty="0"/>
              <a:t>Employee training &amp; voluntary use of respirators (must be allowed) at AQI &gt; 100 (Unhealthy for Sensitive Groups)</a:t>
            </a:r>
          </a:p>
          <a:p>
            <a:pPr marL="171450" indent="-171450">
              <a:buFontTx/>
              <a:buChar char="-"/>
            </a:pPr>
            <a:r>
              <a:rPr lang="en-US" dirty="0"/>
              <a:t>Training can occur </a:t>
            </a:r>
            <a:r>
              <a:rPr lang="en-US" u="sng" dirty="0"/>
              <a:t>now</a:t>
            </a:r>
            <a:r>
              <a:rPr lang="en-US" u="none" dirty="0"/>
              <a:t>. Impact of voluntary use likely low? Already allowed due to COVID-19 rules.</a:t>
            </a:r>
            <a:endParaRPr lang="en-US" dirty="0"/>
          </a:p>
          <a:p>
            <a:endParaRPr lang="en-US" dirty="0"/>
          </a:p>
          <a:p>
            <a:r>
              <a:rPr lang="en-US" dirty="0"/>
              <a:t>Employees required to use respirators at AQI &gt; 200 (Very Unhealthy)</a:t>
            </a:r>
          </a:p>
          <a:p>
            <a:pPr marL="171450" indent="-171450">
              <a:buFontTx/>
              <a:buChar char="-"/>
            </a:pPr>
            <a:r>
              <a:rPr lang="en-US" dirty="0"/>
              <a:t>Impact of required use of respirators may be high. Particularly if televised outdoor event. UO employees vs. non-UO employees with opposing team.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Temporary emergency rule for 2021 fire season, effective August 9</a:t>
            </a:r>
            <a:r>
              <a:rPr lang="en-US" baseline="30000" dirty="0"/>
              <a:t>th</a:t>
            </a:r>
            <a:r>
              <a:rPr lang="en-US" dirty="0"/>
              <a:t>. OR-OSHA had permanent rule-making underway; that should result in future permanent Oregon requirements effective 2022.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38244-44A0-D9AF-42D1-081F175BCF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B4FCC-37AA-43A3-969A-8FF2099E6D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50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8A4AF-941E-51EA-A109-9AEB1F377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D2CD39-44B2-99EB-F9D5-51EA3C928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1B3071-2201-050C-110C-BADCC4962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Employee-focused. Any employee predominately working outdoors during affected periods.</a:t>
            </a:r>
          </a:p>
          <a:p>
            <a:endParaRPr lang="en-US" dirty="0"/>
          </a:p>
          <a:p>
            <a:r>
              <a:rPr lang="en-US" dirty="0"/>
              <a:t>Employee training &amp; voluntary use of respirators (must be allowed) at AQI &gt; 100 (Unhealthy for Sensitive Groups)</a:t>
            </a:r>
          </a:p>
          <a:p>
            <a:pPr marL="171450" indent="-171450">
              <a:buFontTx/>
              <a:buChar char="-"/>
            </a:pPr>
            <a:r>
              <a:rPr lang="en-US" dirty="0"/>
              <a:t>Training can occur </a:t>
            </a:r>
            <a:r>
              <a:rPr lang="en-US" u="sng" dirty="0"/>
              <a:t>now</a:t>
            </a:r>
            <a:r>
              <a:rPr lang="en-US" u="none" dirty="0"/>
              <a:t>. Impact of voluntary use likely low? Already allowed due to COVID-19 rules.</a:t>
            </a:r>
            <a:endParaRPr lang="en-US" dirty="0"/>
          </a:p>
          <a:p>
            <a:endParaRPr lang="en-US" dirty="0"/>
          </a:p>
          <a:p>
            <a:r>
              <a:rPr lang="en-US" dirty="0"/>
              <a:t>Employees required to use respirators at AQI &gt; 200 (Very Unhealthy)</a:t>
            </a:r>
          </a:p>
          <a:p>
            <a:pPr marL="171450" indent="-171450">
              <a:buFontTx/>
              <a:buChar char="-"/>
            </a:pPr>
            <a:r>
              <a:rPr lang="en-US" dirty="0"/>
              <a:t>Impact of required use of respirators may be high. Particularly if televised outdoor event. UO employees vs. non-UO employees with opposing team.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Temporary emergency rule for 2021 fire season, effective August 9</a:t>
            </a:r>
            <a:r>
              <a:rPr lang="en-US" baseline="30000" dirty="0"/>
              <a:t>th</a:t>
            </a:r>
            <a:r>
              <a:rPr lang="en-US" dirty="0"/>
              <a:t>. OR-OSHA had permanent rule-making underway; that should result in future permanent Oregon requirements effective 2022.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452B2-8C5C-854E-8326-7FA13AAC45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B4FCC-37AA-43A3-969A-8FF2099E6D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36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Employee-focused. Any employee predominately working outdoors during affected periods.</a:t>
            </a:r>
          </a:p>
          <a:p>
            <a:endParaRPr lang="en-US" dirty="0"/>
          </a:p>
          <a:p>
            <a:r>
              <a:rPr lang="en-US" dirty="0"/>
              <a:t>Employee training &amp; voluntary use of respirators (must be allowed) at AQI &gt; 100 (Unhealthy for Sensitive Groups)</a:t>
            </a:r>
          </a:p>
          <a:p>
            <a:pPr marL="171450" indent="-171450">
              <a:buFontTx/>
              <a:buChar char="-"/>
            </a:pPr>
            <a:r>
              <a:rPr lang="en-US" dirty="0"/>
              <a:t>Training can occur </a:t>
            </a:r>
            <a:r>
              <a:rPr lang="en-US" u="sng" dirty="0"/>
              <a:t>now</a:t>
            </a:r>
            <a:r>
              <a:rPr lang="en-US" u="none" dirty="0"/>
              <a:t>. Impact of voluntary use likely low? Already allowed due to COVID-19 rules.</a:t>
            </a:r>
            <a:endParaRPr lang="en-US" dirty="0"/>
          </a:p>
          <a:p>
            <a:endParaRPr lang="en-US" dirty="0"/>
          </a:p>
          <a:p>
            <a:r>
              <a:rPr lang="en-US" dirty="0"/>
              <a:t>Employees required to use respirators at AQI &gt; 200 (Very Unhealthy)</a:t>
            </a:r>
          </a:p>
          <a:p>
            <a:pPr marL="171450" indent="-171450">
              <a:buFontTx/>
              <a:buChar char="-"/>
            </a:pPr>
            <a:r>
              <a:rPr lang="en-US" dirty="0"/>
              <a:t>Impact of required use of respirators may be high. Particularly if televised outdoor event. UO employees vs. non-UO employees with opposing team.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Temporary emergency rule for 2021 fire season, effective August 9</a:t>
            </a:r>
            <a:r>
              <a:rPr lang="en-US" baseline="30000" dirty="0"/>
              <a:t>th</a:t>
            </a:r>
            <a:r>
              <a:rPr lang="en-US" dirty="0"/>
              <a:t>. OR-OSHA had permanent rule-making underway; that should result in future permanent Oregon requirements effective 2022.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B4FCC-37AA-43A3-969A-8FF2099E6D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87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2397B-34C2-2EB8-F122-C78D3C211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659190-2DDC-3E11-A167-9844AB8D2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08B3E8-C0CE-79B3-9C29-121DBCEC31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Employee-focused. Any employee predominately working outdoors during affected periods.</a:t>
            </a:r>
          </a:p>
          <a:p>
            <a:endParaRPr lang="en-US" dirty="0"/>
          </a:p>
          <a:p>
            <a:r>
              <a:rPr lang="en-US" dirty="0"/>
              <a:t>Employee training &amp; voluntary use of respirators (must be allowed) at AQI &gt; 100 (Unhealthy for Sensitive Groups)</a:t>
            </a:r>
          </a:p>
          <a:p>
            <a:pPr marL="171450" indent="-171450">
              <a:buFontTx/>
              <a:buChar char="-"/>
            </a:pPr>
            <a:r>
              <a:rPr lang="en-US" dirty="0"/>
              <a:t>Training can occur </a:t>
            </a:r>
            <a:r>
              <a:rPr lang="en-US" u="sng" dirty="0"/>
              <a:t>now</a:t>
            </a:r>
            <a:r>
              <a:rPr lang="en-US" u="none" dirty="0"/>
              <a:t>. Impact of voluntary use likely low? Already allowed due to COVID-19 rules.</a:t>
            </a:r>
            <a:endParaRPr lang="en-US" dirty="0"/>
          </a:p>
          <a:p>
            <a:endParaRPr lang="en-US" dirty="0"/>
          </a:p>
          <a:p>
            <a:r>
              <a:rPr lang="en-US" dirty="0"/>
              <a:t>Employees required to use respirators at AQI &gt; 200 (Very Unhealthy)</a:t>
            </a:r>
          </a:p>
          <a:p>
            <a:pPr marL="171450" indent="-171450">
              <a:buFontTx/>
              <a:buChar char="-"/>
            </a:pPr>
            <a:r>
              <a:rPr lang="en-US" dirty="0"/>
              <a:t>Impact of required use of respirators may be high. Particularly if televised outdoor event. UO employees vs. non-UO employees with opposing team.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Temporary emergency rule for 2021 fire season, effective August 9</a:t>
            </a:r>
            <a:r>
              <a:rPr lang="en-US" baseline="30000" dirty="0"/>
              <a:t>th</a:t>
            </a:r>
            <a:r>
              <a:rPr lang="en-US" dirty="0"/>
              <a:t>. OR-OSHA had permanent rule-making underway; that should result in future permanent Oregon requirements effective 2022.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486CB-CED0-B4CA-7396-3BC27305F2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B4FCC-37AA-43A3-969A-8FF2099E6D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03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6AC19-F553-1806-40EF-65C4CB8D1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6F0B01-06AB-2967-8C3B-4F36F55B3A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77E84B-0C28-BC3D-589D-1DE6EEFD4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Employee-focused. Any employee predominately working outdoors during affected periods.</a:t>
            </a:r>
          </a:p>
          <a:p>
            <a:endParaRPr lang="en-US" dirty="0"/>
          </a:p>
          <a:p>
            <a:r>
              <a:rPr lang="en-US" dirty="0"/>
              <a:t>Employee training &amp; voluntary use of respirators (must be allowed) at AQI &gt; 100 (Unhealthy for Sensitive Groups)</a:t>
            </a:r>
          </a:p>
          <a:p>
            <a:pPr marL="171450" indent="-171450">
              <a:buFontTx/>
              <a:buChar char="-"/>
            </a:pPr>
            <a:r>
              <a:rPr lang="en-US" dirty="0"/>
              <a:t>Training can occur </a:t>
            </a:r>
            <a:r>
              <a:rPr lang="en-US" u="sng" dirty="0"/>
              <a:t>now</a:t>
            </a:r>
            <a:r>
              <a:rPr lang="en-US" u="none" dirty="0"/>
              <a:t>. Impact of voluntary use likely low? Already allowed due to COVID-19 rules.</a:t>
            </a:r>
            <a:endParaRPr lang="en-US" dirty="0"/>
          </a:p>
          <a:p>
            <a:endParaRPr lang="en-US" dirty="0"/>
          </a:p>
          <a:p>
            <a:r>
              <a:rPr lang="en-US" dirty="0"/>
              <a:t>Employees required to use respirators at AQI &gt; 200 (Very Unhealthy)</a:t>
            </a:r>
          </a:p>
          <a:p>
            <a:pPr marL="171450" indent="-171450">
              <a:buFontTx/>
              <a:buChar char="-"/>
            </a:pPr>
            <a:r>
              <a:rPr lang="en-US" dirty="0"/>
              <a:t>Impact of required use of respirators may be high. Particularly if televised outdoor event. UO employees vs. non-UO employees with opposing team.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Temporary emergency rule for 2021 fire season, effective August 9</a:t>
            </a:r>
            <a:r>
              <a:rPr lang="en-US" baseline="30000" dirty="0"/>
              <a:t>th</a:t>
            </a:r>
            <a:r>
              <a:rPr lang="en-US" dirty="0"/>
              <a:t>. OR-OSHA had permanent rule-making underway; that should result in future permanent Oregon requirements effective 2022.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2E449-A04A-036B-2A8E-C7C6B3FCF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B4FCC-37AA-43A3-969A-8FF2099E6D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70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Employee-focused. Any employee predominately working outdoors during affected periods.</a:t>
            </a:r>
          </a:p>
          <a:p>
            <a:endParaRPr lang="en-US" dirty="0"/>
          </a:p>
          <a:p>
            <a:r>
              <a:rPr lang="en-US" dirty="0"/>
              <a:t>Employee training &amp; voluntary use of respirators (must be allowed) at AQI &gt; 100 (Unhealthy for Sensitive Groups)</a:t>
            </a:r>
          </a:p>
          <a:p>
            <a:pPr marL="171450" indent="-171450">
              <a:buFontTx/>
              <a:buChar char="-"/>
            </a:pPr>
            <a:r>
              <a:rPr lang="en-US" dirty="0"/>
              <a:t>Training can occur </a:t>
            </a:r>
            <a:r>
              <a:rPr lang="en-US" u="sng" dirty="0"/>
              <a:t>now</a:t>
            </a:r>
            <a:r>
              <a:rPr lang="en-US" u="none" dirty="0"/>
              <a:t>. Impact of voluntary use likely low? Already allowed due to COVID-19 rules.</a:t>
            </a:r>
            <a:endParaRPr lang="en-US" dirty="0"/>
          </a:p>
          <a:p>
            <a:endParaRPr lang="en-US" dirty="0"/>
          </a:p>
          <a:p>
            <a:r>
              <a:rPr lang="en-US" dirty="0"/>
              <a:t>Employees required to use respirators at AQI &gt; 200 (Very Unhealthy)</a:t>
            </a:r>
          </a:p>
          <a:p>
            <a:pPr marL="171450" indent="-171450">
              <a:buFontTx/>
              <a:buChar char="-"/>
            </a:pPr>
            <a:r>
              <a:rPr lang="en-US" dirty="0"/>
              <a:t>Impact of required use of respirators may be high. Particularly if televised outdoor event. UO employees vs. non-UO employees with opposing team.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Temporary emergency rule for 2021 fire season, effective August 9</a:t>
            </a:r>
            <a:r>
              <a:rPr lang="en-US" baseline="30000" dirty="0"/>
              <a:t>th</a:t>
            </a:r>
            <a:r>
              <a:rPr lang="en-US" dirty="0"/>
              <a:t>. OR-OSHA had permanent rule-making underway; that should result in future permanent Oregon requirements effective 2022.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B4FCC-37AA-43A3-969A-8FF2099E6D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8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E4FA5-38AC-4BBC-8CA7-8D3846879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C7052-C213-4DA3-8902-611F69FF4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66F5B-37A5-4191-AD5D-34BDFE4A2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042-17D1-4725-A18F-0143CE5ACB1E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BBBE9-B571-4991-A6FC-FBCC8ECC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FE138-A6F6-4180-A384-5B72C346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3508-1801-4B09-A3D7-BD3595F86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4BF96-015B-447B-8188-94A076581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9D8C24-4B23-433B-A187-C70309A83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11D2A-29C8-4CE5-A7EC-CD998382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042-17D1-4725-A18F-0143CE5ACB1E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A5E4F-923D-411B-93CA-684001B9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69631-43D1-4236-B25E-2BD343AF0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3508-1801-4B09-A3D7-BD3595F86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2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6E70EF-F482-4222-8D77-8D19E722B6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6E1ED4-C646-40B3-9F18-3812CB544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6CB67-E39F-4431-A9A3-EF1EB34D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042-17D1-4725-A18F-0143CE5ACB1E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3EE7D-7DAA-4A51-847B-E1E47866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D965C-B158-4BD3-8ED7-615821B18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3508-1801-4B09-A3D7-BD3595F86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5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43FFA-6304-4BA5-AC58-B1CD820B0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8E971-CD77-4B8C-83D1-FBAE75D7D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56B98-7B0A-4D2B-8182-2B348314B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042-17D1-4725-A18F-0143CE5ACB1E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22E83-62F9-441A-A981-3C03C788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CE146-CA96-42ED-B124-A3DEB2EEB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3508-1801-4B09-A3D7-BD3595F86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3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339B2-2A32-4C26-B63D-456ED93F2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E39E1-48F4-4020-AC05-0A254FDC8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51B9B-7DE4-4AAC-BB9D-0286B2BFB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042-17D1-4725-A18F-0143CE5ACB1E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C0CEB-47DF-4EED-A51E-41C332506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A7FB2-12DC-43DF-9FAD-838DF31F7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3508-1801-4B09-A3D7-BD3595F86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9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1886-AA71-4540-86B8-4A4AAE6AF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091A5-8F7C-47B9-B367-580C8311E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56508-0ED6-4ACD-9CBE-3ABDEFF74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46DFC-A1C6-4960-936E-FE863B515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042-17D1-4725-A18F-0143CE5ACB1E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7A0D3-C454-4042-92B1-D0D0B40A0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3D5FB-F3B7-4495-9E0C-91CD035F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3508-1801-4B09-A3D7-BD3595F86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7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1152A-2359-4344-A6F2-9B70335E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7E949-02BD-45EC-9DE3-D8FBC9D9F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2F4E0-ADDB-40AC-A8D3-4D23EBA8E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22106D-DEBA-4F2A-A8D9-3DC31CBB1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7273AB-F024-483A-839A-2EBA2F335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048B23-6DEE-4402-884E-88BCE19A3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042-17D1-4725-A18F-0143CE5ACB1E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32BCD-2CC8-455C-8428-50C0F681E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48EBD7-40C6-42DF-807D-B4A211476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3508-1801-4B09-A3D7-BD3595F86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2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CED3D-2DC8-4B50-8FC2-788DB853C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5D19F6-8B3F-438D-A7F7-CF436082E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042-17D1-4725-A18F-0143CE5ACB1E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245836-E715-4713-841A-5CCEC614D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90685-77AF-4126-BFB4-4E081B9F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3508-1801-4B09-A3D7-BD3595F86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1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55A831-141D-4EC3-855D-B0B24F6E2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042-17D1-4725-A18F-0143CE5ACB1E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60016-B7F5-4722-9B23-227865A6A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66494-1D7E-460C-9812-2A72BE91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3508-1801-4B09-A3D7-BD3595F86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DBC10-F2D4-4367-B01C-99FD2EE47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4D367-3DCE-4D45-977D-214A09A7E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E1C78-8FF7-4428-9E04-13DC72D67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49D83-D738-4FE1-849B-ED4D7292A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042-17D1-4725-A18F-0143CE5ACB1E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98518-3B5D-4F54-8460-B9A484A0D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9F65C-84F9-495E-B468-6E62EB68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3508-1801-4B09-A3D7-BD3595F86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1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A34A6-E563-4147-9CBB-F3D29637D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D444B9-1E6F-4167-B454-63D57F0EAD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44445-8917-4149-AD3D-016006C80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5BDBD-B002-44A6-943E-381687EBC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042-17D1-4725-A18F-0143CE5ACB1E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8BBC5-EB37-4F8A-A8A2-48236ACAA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8A980-0E7F-4085-B2D1-71F050A8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3508-1801-4B09-A3D7-BD3595F86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2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3AAA93-312B-40A7-A296-BF99E904A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67DBD-D3AC-496C-9256-167BC33EF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F8C41-9F25-4EF8-805A-F2BED07401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CE042-17D1-4725-A18F-0143CE5ACB1E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8054C-04D0-4B43-B7E8-F7CE23041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A8D3-EFA6-423B-8EFC-12CD72E99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E3508-1801-4B09-A3D7-BD3595F86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5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ane.weatherstem.com/u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rnow.gov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ty.uoregon.edu/wildfire-smok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CC7CE0-3A30-4918-81EE-0E4B1DFB9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67" y="2504467"/>
            <a:ext cx="4534533" cy="4353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AECE00-689A-4618-B0E9-350790B0B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75" y="323318"/>
            <a:ext cx="4972041" cy="653468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C34BC4D-BAB8-4A07-8EB9-B7EA4D5B7073}"/>
              </a:ext>
            </a:extLst>
          </p:cNvPr>
          <p:cNvSpPr txBox="1">
            <a:spLocks/>
          </p:cNvSpPr>
          <p:nvPr/>
        </p:nvSpPr>
        <p:spPr>
          <a:xfrm>
            <a:off x="307640" y="234497"/>
            <a:ext cx="5564186" cy="208779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r>
              <a:rPr lang="en-US" dirty="0"/>
              <a:t>Working with </a:t>
            </a:r>
          </a:p>
          <a:p>
            <a:r>
              <a:rPr lang="en-US" dirty="0"/>
              <a:t>Wildfire Smoke</a:t>
            </a:r>
            <a:br>
              <a:rPr lang="en-US" dirty="0"/>
            </a:br>
            <a:br>
              <a:rPr lang="en-US" dirty="0"/>
            </a:br>
            <a:r>
              <a:rPr lang="en-US" sz="1200" dirty="0"/>
              <a:t>Photo credit: OR-OSHA publication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50B98-7E1C-498F-9E46-64FA6F7E2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5" y="1221291"/>
            <a:ext cx="2684318" cy="444658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2026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Oregon-OSHA </a:t>
            </a:r>
            <a:r>
              <a:rPr lang="en-US" sz="3200"/>
              <a:t>Wildfire Smoke</a:t>
            </a:r>
            <a:br>
              <a:rPr lang="en-US" sz="3200" dirty="0"/>
            </a:br>
            <a:r>
              <a:rPr lang="en-US" sz="3200"/>
              <a:t>Rule</a:t>
            </a:r>
            <a:br>
              <a:rPr lang="en-US" sz="3200" dirty="0"/>
            </a:br>
            <a:endParaRPr lang="en-US" sz="3200" dirty="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6E428-57BC-4AE3-8F4E-F2ACA515E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363" y="332508"/>
            <a:ext cx="8927517" cy="6224155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/>
              <a:t>Oregon Administrative Rule 437-004-9791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Employees performing work with unhealthy exposure to wildfire smoke. Particulate Matter (PM2.5) ≥ 35.5 micrograms per cubic meter, aka AQI ≥ 101.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Some exemptions,</a:t>
            </a:r>
          </a:p>
          <a:p>
            <a:pPr lvl="1"/>
            <a:r>
              <a:rPr lang="en-US" dirty="0"/>
              <a:t>Employees working from home</a:t>
            </a:r>
          </a:p>
          <a:p>
            <a:pPr lvl="1"/>
            <a:r>
              <a:rPr lang="en-US" dirty="0"/>
              <a:t>Affected employer operations that are suspended until conditions improve</a:t>
            </a:r>
          </a:p>
          <a:p>
            <a:pPr lvl="1"/>
            <a:r>
              <a:rPr lang="en-US" dirty="0"/>
              <a:t>Employees working inside mechanically filtered enclosures, with opening normally kept closed</a:t>
            </a:r>
          </a:p>
          <a:p>
            <a:pPr lvl="1"/>
            <a:r>
              <a:rPr lang="en-US" dirty="0"/>
              <a:t>{Partial} Incidental exposures, exposed &lt;15 minutes per 60 minutes per 24-hour period</a:t>
            </a:r>
          </a:p>
          <a:p>
            <a:pPr lvl="1"/>
            <a:r>
              <a:rPr lang="en-US" dirty="0"/>
              <a:t>{Partial} Life/Safety emergency conditions &amp; associated operations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2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5E035E-2136-4929-9514-CC792AC09A9D}"/>
              </a:ext>
            </a:extLst>
          </p:cNvPr>
          <p:cNvCxnSpPr/>
          <p:nvPr/>
        </p:nvCxnSpPr>
        <p:spPr>
          <a:xfrm>
            <a:off x="2857500" y="124691"/>
            <a:ext cx="0" cy="6515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691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94005-BEB5-8672-DC5F-725C8C74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97BB-F35C-CA13-6BD6-3A015726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54" y="1201753"/>
            <a:ext cx="2684318" cy="444658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2026</a:t>
            </a:r>
            <a:br>
              <a:rPr lang="en-US" sz="3200" dirty="0"/>
            </a:br>
            <a:br>
              <a:rPr lang="en-US" sz="3200" dirty="0"/>
            </a:br>
            <a:r>
              <a:rPr lang="en-US" sz="3200"/>
              <a:t>UO's New Weather Station</a:t>
            </a:r>
            <a:endParaRPr lang="en-US" sz="3200" dirty="0">
              <a:ea typeface="Calibri Light" panose="020F0302020204030204"/>
              <a:cs typeface="Calibri Light" panose="020F0302020204030204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AC647B-F201-8715-6F26-69C03CD20E04}"/>
              </a:ext>
            </a:extLst>
          </p:cNvPr>
          <p:cNvCxnSpPr/>
          <p:nvPr/>
        </p:nvCxnSpPr>
        <p:spPr>
          <a:xfrm>
            <a:off x="2857500" y="124691"/>
            <a:ext cx="0" cy="6515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weather station on a pole&#10;&#10;AI-generated content may be incorrect.">
            <a:extLst>
              <a:ext uri="{FF2B5EF4-FFF2-40B4-BE49-F238E27FC236}">
                <a16:creationId xmlns:a16="http://schemas.microsoft.com/office/drawing/2014/main" id="{E47D7C98-A3C3-D9BB-3BA7-F8F15ADA4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340" y="595923"/>
            <a:ext cx="7466551" cy="56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9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129A7-0CF8-58D1-1A04-F055D7683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2E261-EA23-1D70-8A59-2ED28D1C0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54" y="1221291"/>
            <a:ext cx="2684318" cy="444658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2026</a:t>
            </a:r>
            <a:br>
              <a:rPr lang="en-US" sz="3200" dirty="0"/>
            </a:br>
            <a:br>
              <a:rPr lang="en-US" sz="3200" dirty="0"/>
            </a:br>
            <a:r>
              <a:rPr lang="en-US" sz="3200"/>
              <a:t>UO's New Weather Station</a:t>
            </a:r>
            <a:endParaRPr lang="en-US" sz="3200" dirty="0">
              <a:ea typeface="Calibri Light" panose="020F0302020204030204"/>
              <a:cs typeface="Calibri Light" panose="020F0302020204030204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6CC823-058B-5DF5-DC82-D02227226ED5}"/>
              </a:ext>
            </a:extLst>
          </p:cNvPr>
          <p:cNvCxnSpPr/>
          <p:nvPr/>
        </p:nvCxnSpPr>
        <p:spPr>
          <a:xfrm>
            <a:off x="2857500" y="124691"/>
            <a:ext cx="0" cy="6515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7CCF4C-089B-B45F-4F2F-4D140C565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363" y="332508"/>
            <a:ext cx="8927517" cy="622415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lvl="0" indent="0">
              <a:buNone/>
            </a:pPr>
            <a:endParaRPr lang="en-US" dirty="0"/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/>
              <a:t>Located on top of PLC</a:t>
            </a:r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 dirty="0">
                <a:ea typeface="Calibri" panose="020F0502020204030204"/>
                <a:cs typeface="Calibri" panose="020F0502020204030204"/>
              </a:rPr>
              <a:t>Includes sensors to read proximity of lightning strikes, </a:t>
            </a:r>
            <a:r>
              <a:rPr lang="en-US">
                <a:ea typeface="Calibri" panose="020F0502020204030204"/>
                <a:cs typeface="Calibri" panose="020F0502020204030204"/>
              </a:rPr>
              <a:t>air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>
                <a:ea typeface="Calibri" panose="020F0502020204030204"/>
                <a:cs typeface="Calibri" panose="020F0502020204030204"/>
              </a:rPr>
              <a:t>quality, temperature, and wind speed</a:t>
            </a:r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>
                <a:ea typeface="Calibri" panose="020F0502020204030204"/>
                <a:cs typeface="Calibri" panose="020F0502020204030204"/>
              </a:rPr>
              <a:t>Radar and Satellite monitoring of weather in the region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>
                <a:ea typeface="Calibri" panose="020F0502020204030204"/>
                <a:cs typeface="Calibri" panose="020F0502020204030204"/>
              </a:rPr>
              <a:t>Hourly forecasts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>
                <a:ea typeface="Calibri" panose="020F0502020204030204"/>
                <a:cs typeface="Calibri" panose="020F0502020204030204"/>
              </a:rPr>
              <a:t>Daily time lapse video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>
                <a:ea typeface="Calibri" panose="020F0502020204030204"/>
                <a:cs typeface="Calibri" panose="020F0502020204030204"/>
              </a:rPr>
              <a:t>And more!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Wingdings"/>
              <a:buChar char="Ø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Wingdings"/>
              <a:buChar char="Ø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22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50B98-7E1C-498F-9E46-64FA6F7E2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54" y="1201753"/>
            <a:ext cx="2684318" cy="444658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2026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Lightning</a:t>
            </a:r>
            <a:br>
              <a:rPr lang="en-US" sz="3200" dirty="0"/>
            </a:br>
            <a:r>
              <a:rPr lang="en-US" sz="3200" dirty="0"/>
              <a:t>Notifications</a:t>
            </a:r>
            <a:br>
              <a:rPr lang="en-US" sz="3200" dirty="0"/>
            </a:br>
            <a:r>
              <a:rPr lang="en-US" sz="3200" dirty="0"/>
              <a:t>Update</a:t>
            </a:r>
            <a:endParaRPr lang="en-US" sz="3200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6E428-57BC-4AE3-8F4E-F2ACA515E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0829" y="124691"/>
            <a:ext cx="8927517" cy="62241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- No longer notifying about lightning in the area.</a:t>
            </a:r>
          </a:p>
          <a:p>
            <a:pPr>
              <a:buFontTx/>
              <a:buChar char="-"/>
            </a:pPr>
            <a:r>
              <a:rPr lang="en-US" dirty="0"/>
              <a:t>Please use the weather station to track proximity of lightning strikes. </a:t>
            </a:r>
          </a:p>
          <a:p>
            <a:pPr>
              <a:buFontTx/>
              <a:buChar char="-"/>
            </a:pPr>
            <a:endParaRPr lang="en-US" dirty="0">
              <a:ea typeface="Calibri"/>
              <a:cs typeface="Calibri"/>
            </a:endParaRPr>
          </a:p>
          <a:p>
            <a:pPr lvl="1"/>
            <a:endParaRPr lang="en-US" dirty="0">
              <a:ea typeface="Calibri"/>
              <a:cs typeface="Calibri"/>
            </a:endParaRPr>
          </a:p>
          <a:p>
            <a:pPr>
              <a:buFont typeface="Arial"/>
              <a:buChar char="-"/>
            </a:pPr>
            <a:endParaRPr lang="en-US" dirty="0">
              <a:ea typeface="Calibri"/>
              <a:cs typeface="Calibri"/>
            </a:endParaRPr>
          </a:p>
          <a:p>
            <a:pPr>
              <a:buFont typeface="Arial"/>
              <a:buChar char="-"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5E035E-2136-4929-9514-CC792AC09A9D}"/>
              </a:ext>
            </a:extLst>
          </p:cNvPr>
          <p:cNvCxnSpPr/>
          <p:nvPr/>
        </p:nvCxnSpPr>
        <p:spPr>
          <a:xfrm>
            <a:off x="2857500" y="124691"/>
            <a:ext cx="0" cy="6515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5BAA1F8-EB3C-D6A2-B60E-5979B57AC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119" y="1641986"/>
            <a:ext cx="6149737" cy="2482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BC5FA3-9427-513D-D30A-D3A943C85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119" y="4454013"/>
            <a:ext cx="8667777" cy="213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6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325CF-D71D-AC59-5214-066F7A160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86CF0-9D51-9FB9-1A6F-DCEEB842B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54" y="1201753"/>
            <a:ext cx="2684318" cy="444658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2026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Air Quality Notifications</a:t>
            </a:r>
            <a:br>
              <a:rPr lang="en-US" sz="3200" dirty="0"/>
            </a:br>
            <a:r>
              <a:rPr lang="en-US" sz="3200" dirty="0"/>
              <a:t>Update</a:t>
            </a:r>
            <a:endParaRPr lang="en-US" sz="3200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EF97A-F616-8C63-87D8-B39249EDB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2440" y="638327"/>
            <a:ext cx="8927517" cy="62241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- What official tools are used to assess air quality at UO?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 dirty="0"/>
              <a:t>Eugene Campus – </a:t>
            </a:r>
            <a:r>
              <a:rPr lang="en-US" dirty="0">
                <a:hlinkClick r:id="rId3"/>
              </a:rPr>
              <a:t>lane.weatherstem.com/</a:t>
            </a:r>
            <a:r>
              <a:rPr lang="en-US" dirty="0" err="1">
                <a:hlinkClick r:id="rId3"/>
              </a:rPr>
              <a:t>uo</a:t>
            </a:r>
            <a:endParaRPr lang="en-US" dirty="0"/>
          </a:p>
          <a:p>
            <a:pPr lvl="1"/>
            <a:r>
              <a:rPr lang="en-US" dirty="0"/>
              <a:t>Other work locations – </a:t>
            </a:r>
            <a:r>
              <a:rPr lang="en-US" dirty="0">
                <a:hlinkClick r:id="rId4"/>
              </a:rPr>
              <a:t>www.airnow.gov</a:t>
            </a:r>
            <a:r>
              <a:rPr lang="en-US"/>
              <a:t> for area zip code</a:t>
            </a:r>
          </a:p>
          <a:p>
            <a:pPr marL="457200" lvl="1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/>
              <a:t>- UO </a:t>
            </a:r>
            <a:r>
              <a:rPr lang="en-US"/>
              <a:t>Air Quality Notifications:</a:t>
            </a:r>
            <a:endParaRPr lang="en-US" dirty="0"/>
          </a:p>
          <a:p>
            <a:pPr lvl="1"/>
            <a:r>
              <a:rPr lang="en-US" b="1"/>
              <a:t>NEW!</a:t>
            </a:r>
            <a:r>
              <a:rPr lang="en-US"/>
              <a:t> 1x daily Air Quality Notification model via UO Weather Station: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/>
              <a:t>&gt; 35.5 micrograms per cubic meter ( &gt; 101 AQI)</a:t>
            </a:r>
            <a:endParaRPr lang="en-US"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ea typeface="Calibri"/>
                <a:cs typeface="Calibri"/>
              </a:rPr>
              <a:t>Text and Email – only between 6am – 6pm daily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>
                <a:ea typeface="Calibri"/>
                <a:cs typeface="Calibri"/>
              </a:rPr>
              <a:t>WHO needs to know? </a:t>
            </a:r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ea typeface="Calibri"/>
                <a:cs typeface="Calibri"/>
              </a:rPr>
              <a:t>Supervisors of outdoor employees</a:t>
            </a:r>
            <a:endParaRPr lang="en-US" dirty="0"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ea typeface="Calibri"/>
                <a:cs typeface="Calibri"/>
              </a:rPr>
              <a:t>Work Control Centers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ea typeface="Calibri" panose="020F0502020204030204"/>
                <a:cs typeface="Calibri" panose="020F0502020204030204"/>
              </a:rPr>
              <a:t>Duty </a:t>
            </a:r>
            <a:r>
              <a:rPr lang="en-US">
                <a:ea typeface="Calibri" panose="020F0502020204030204"/>
                <a:cs typeface="Calibri" panose="020F0502020204030204"/>
              </a:rPr>
              <a:t>Administrators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ea typeface="Calibri" panose="020F0502020204030204"/>
                <a:cs typeface="Calibri" panose="020F0502020204030204"/>
              </a:rPr>
              <a:t>BAS – to adjust HVAC systems to </a:t>
            </a:r>
            <a:r>
              <a:rPr lang="en-US">
                <a:ea typeface="Calibri" panose="020F0502020204030204"/>
                <a:cs typeface="Calibri" panose="020F0502020204030204"/>
              </a:rPr>
              <a:t>recirculation modes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lvl="1"/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/>
              <a:buChar char="-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/>
              <a:buChar char="-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13D2BE-97AE-1B00-23AF-C0B338015041}"/>
              </a:ext>
            </a:extLst>
          </p:cNvPr>
          <p:cNvCxnSpPr/>
          <p:nvPr/>
        </p:nvCxnSpPr>
        <p:spPr>
          <a:xfrm>
            <a:off x="2857500" y="124691"/>
            <a:ext cx="0" cy="6515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100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9E2CE-2019-4AE1-4BAC-FB23A1189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35736-6135-075A-B12C-691F4E90F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3" y="1210247"/>
            <a:ext cx="2872057" cy="444658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2026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Supervisor </a:t>
            </a:r>
            <a:r>
              <a:rPr lang="en-US" sz="3200"/>
              <a:t>Responsibilities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3629-ABE0-1783-8596-FECD7975E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363" y="332508"/>
            <a:ext cx="8927517" cy="62241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 Supervisor Responsibilities of Outdoor Employees :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/>
              <a:t>Adjustments to Work protocols for Exposed Employees (supervisors’ following training)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457200" lvl="1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lvl="1">
              <a:buFont typeface="Arial"/>
              <a:buChar char="•"/>
            </a:pPr>
            <a:r>
              <a:rPr lang="en-US" dirty="0"/>
              <a:t>Take the training for Exposed Employees on wildfire smoke hazards and controls: </a:t>
            </a:r>
            <a:r>
              <a:rPr lang="en-US" u="sng" dirty="0">
                <a:hlinkClick r:id="rId3"/>
              </a:rPr>
              <a:t>https://safety.uoregon.edu/wildfire-smoke</a:t>
            </a:r>
            <a:endParaRPr lang="en-US" dirty="0"/>
          </a:p>
          <a:p>
            <a:pPr lvl="1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  <a:p>
            <a:pPr lvl="1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N95 Reminder: A respirator! (EHS consultation required to wear N95s outside of wildfire smoke events)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Bookmark</a:t>
            </a:r>
            <a:r>
              <a:rPr lang="en-US" dirty="0">
                <a:ea typeface="Calibri" panose="020F0502020204030204"/>
                <a:cs typeface="Calibri" panose="020F0502020204030204"/>
              </a:rPr>
              <a:t> the UO weather station and monitor!</a:t>
            </a:r>
          </a:p>
          <a:p>
            <a:pPr lvl="1">
              <a:buFont typeface="Arial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457200" lvl="1" indent="0">
              <a:buNone/>
            </a:pPr>
            <a:endParaRPr lang="en-US" u="sng" dirty="0">
              <a:ea typeface="Calibri" panose="020F0502020204030204"/>
              <a:cs typeface="Calibri" panose="020F0502020204030204"/>
            </a:endParaRPr>
          </a:p>
          <a:p>
            <a:pPr lvl="1">
              <a:buFont typeface="Arial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lvl="1">
              <a:buFont typeface="Arial"/>
              <a:buChar char="•"/>
            </a:pPr>
            <a:endParaRPr lang="en-US" u="sng" dirty="0">
              <a:ea typeface="Calibri" panose="020F0502020204030204"/>
              <a:cs typeface="Calibri" panose="020F0502020204030204"/>
            </a:endParaRPr>
          </a:p>
          <a:p>
            <a:pPr>
              <a:buFont typeface="Arial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lvl="0">
              <a:buFont typeface="Arial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406F52-18F5-F4A3-F2EA-F1965EA7B18E}"/>
              </a:ext>
            </a:extLst>
          </p:cNvPr>
          <p:cNvCxnSpPr/>
          <p:nvPr/>
        </p:nvCxnSpPr>
        <p:spPr>
          <a:xfrm>
            <a:off x="2857500" y="124691"/>
            <a:ext cx="0" cy="6515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97CD43A-B841-3776-C106-89DA9CE3E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926" y="5043405"/>
            <a:ext cx="1605078" cy="160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43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50B98-7E1C-498F-9E46-64FA6F7E2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0" y="381138"/>
            <a:ext cx="2684318" cy="444658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2026</a:t>
            </a:r>
            <a:br>
              <a:rPr lang="en-US" sz="3200" dirty="0"/>
            </a:br>
            <a:br>
              <a:rPr lang="en-US" sz="3200" dirty="0"/>
            </a:br>
            <a:r>
              <a:rPr lang="en-US" sz="3200"/>
              <a:t>Wildfire Smoke</a:t>
            </a:r>
            <a:br>
              <a:rPr lang="en-US" sz="3200" dirty="0"/>
            </a:br>
            <a:r>
              <a:rPr lang="en-US" sz="3200"/>
              <a:t>Exposure Safety Sheet</a:t>
            </a: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5E035E-2136-4929-9514-CC792AC09A9D}"/>
              </a:ext>
            </a:extLst>
          </p:cNvPr>
          <p:cNvCxnSpPr/>
          <p:nvPr/>
        </p:nvCxnSpPr>
        <p:spPr>
          <a:xfrm>
            <a:off x="2857500" y="124691"/>
            <a:ext cx="0" cy="6515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DC0E1DD-72EB-80D5-DED6-C6A629D2E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958" y="124691"/>
            <a:ext cx="5189670" cy="5182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111843-2068-9CA2-0B18-D75BA8F03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2" y="827005"/>
            <a:ext cx="6550411" cy="6030995"/>
          </a:xfrm>
          <a:prstGeom prst="rect">
            <a:avLst/>
          </a:prstGeom>
        </p:spPr>
      </p:pic>
      <p:pic>
        <p:nvPicPr>
          <p:cNvPr id="3" name="Picture 2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0661803E-74B6-6404-B1C8-8CFC6F8D2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899" y="4280145"/>
            <a:ext cx="1609970" cy="160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03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1228</Words>
  <Application>Microsoft Office PowerPoint</Application>
  <PresentationFormat>Widescreen</PresentationFormat>
  <Paragraphs>152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2026  Oregon-OSHA Wildfire Smoke Rule </vt:lpstr>
      <vt:lpstr>2026  UO's New Weather Station</vt:lpstr>
      <vt:lpstr>2026  UO's New Weather Station</vt:lpstr>
      <vt:lpstr>2026  Lightning Notifications Update</vt:lpstr>
      <vt:lpstr>2026  Air Quality Notifications Update</vt:lpstr>
      <vt:lpstr>2026  Supervisor Responsibilities</vt:lpstr>
      <vt:lpstr>2026  Wildfire Smoke Exposure Safety Sheet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  Oregon-OSHA Wildfire Smoke Rule   (Employee-focused requirements)</dc:title>
  <dc:creator>Steve Stuckmeyer</dc:creator>
  <cp:lastModifiedBy>Lindsey Salfran</cp:lastModifiedBy>
  <cp:revision>264</cp:revision>
  <dcterms:created xsi:type="dcterms:W3CDTF">2021-08-17T20:03:05Z</dcterms:created>
  <dcterms:modified xsi:type="dcterms:W3CDTF">2026-05-01T21:26:54Z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