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86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B74F-858D-46A6-BE58-AD8E79FCA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3C624-9445-4506-94A8-1553C3E76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E1FE5-4269-4009-A7D5-171A1153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6635-0095-4801-947D-AEB6CAF5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965ED-110C-4D93-85F3-75AE028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6CE4-475C-4313-8707-6F885321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935FF-FDD7-4FEC-95AF-BD2D18E1C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57EF-9E30-4AD4-8F1E-467DEAFA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CF018-170E-4409-8D47-94E4518D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FF85-14B3-4E8F-B2D3-715F8B0A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74894-3017-4D48-B110-B04C17ADE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E3342-B869-4E9C-856F-F4351957D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AFE2-1E60-4D75-8FA1-FF707ED2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6590C-6866-4FF2-ACA2-F194B6DE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D074C-C316-425B-ABD3-9F00C722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7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84AB-0E18-41FA-9FF1-7C243933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9B77-848F-4D96-8664-DD81C1D97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21FEE-B34D-40B0-83E6-3EF2F443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9916-F119-4856-98BE-26958072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035A7-EA98-445D-93DD-9D377542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B560-27C5-4302-8F88-9BC0E8B0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5AB3E-C612-4AFB-8BB3-D83D3309F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691B-BAD8-46B9-889D-66E32E11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9D98-EBCB-4C17-8D70-87F3B547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0D95-E140-4D3B-90DC-B7238C5A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7993-CBAF-41AA-88F3-7AC5E279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82766-DF78-4045-A6B3-F164B9C10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C841-B5C7-4BD9-8312-1D5A53500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F59E9-CF96-43D8-B941-82DDDD86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83EE2-FAC6-463C-A5EA-0A27C83F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4FEF4-AA65-4753-8E8D-15EEBF2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71EB-B530-40D3-91AC-1834B2E7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937AF-2149-4599-AEB4-BDAC24BC4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879E9-557B-4519-AB8A-112C66AD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E0802-E516-4D35-BF77-FD656C2E5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EB209-3CB5-45E6-9A31-ED5D58790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37FF0-2E42-4926-B500-8A031452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D4358-AD39-4CE7-A097-DF847302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264C6-401B-4D69-87CF-BFF7796D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CBBD-F4F9-4099-BCFC-6BD5B757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11546-E4CA-453B-8DBC-9F50D0F5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B12E8-C944-4765-B3E4-C327E443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1D0E0-E79E-4E0E-8DDD-F217E7B6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0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A6F84-C449-4ABE-9CD7-C4D37BCD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93A20-C572-4A48-9809-9EE6EE2F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DDCA3-2BB1-45BD-8D6F-E778EAE2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11AC-06B2-4609-819E-558C22D1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FB92-78E9-430B-9D1E-1DB7BD71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5C5EF-662A-4226-BB04-9EC797A1B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84266-C9E9-4BF1-94EE-FB18A39F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182E0-DB41-4F83-9841-E7B1A011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157C3-9F59-4D72-B6EF-AA994116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12EB-D528-4E90-9338-5FDA718A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81535-FC57-4B0A-AF44-90E20EC73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11EDB-F697-4E53-A618-704C7F81F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87859-B698-40DB-9F48-29BA9E69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2F78-C8EA-4CE5-B16E-B8E715A4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4ECE4-9969-4195-8769-881B2060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9B6BE-E191-4FDB-95A5-4DEE2FBD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EB13B-2DCC-4ED5-83A2-1B4F2A968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C7980-D871-414B-BE46-610AFDA46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1033-CCE5-47A8-979A-9FD78841CAE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A4AE4-A212-4B73-8E7D-86F4DC836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545D-800E-4524-A801-3329AB6B4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C172-66AE-4CA3-AC62-B27699BA5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anborn.umi.com.libproxy.uoregon.edu/splash.html" TargetMode="External"/><Relationship Id="rId2" Type="http://schemas.openxmlformats.org/officeDocument/2006/relationships/hyperlink" Target="https://scholarsbank.uoregon.edu/xmlui/bitstream/handle/1794/18653/EugeneMillraceIntakeStructures_HistoricalContext_20100226.pdf?sequence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nborn.umi.com.libproxy.uoregon.edu/or/7358/dateid-000006.htm?CCSI=2197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65A6-394F-4039-B415-418EC3D56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Millrace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8C430-2D3F-42AA-8753-C1757025C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Brian Mayne</a:t>
            </a:r>
          </a:p>
        </p:txBody>
      </p:sp>
    </p:spTree>
    <p:extLst>
      <p:ext uri="{BB962C8B-B14F-4D97-AF65-F5344CB8AC3E}">
        <p14:creationId xmlns:p14="http://schemas.microsoft.com/office/powerpoint/2010/main" val="102915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04B3-972E-4DA5-A037-5AEC3861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6424-69E8-4FC4-8632-8A3BC804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costs, plus maintenance, cannot justify rebuilding for economic purposes, especially given that it may fail to attract business. </a:t>
            </a:r>
          </a:p>
          <a:p>
            <a:r>
              <a:rPr lang="en-US" dirty="0"/>
              <a:t>Any redevelopment could only be justified from a cultural standpoint, like the Eiffel Tower or  Statue of Liberty.</a:t>
            </a:r>
          </a:p>
          <a:p>
            <a:r>
              <a:rPr lang="en-US" dirty="0"/>
              <a:t>Might help give the city of Eugene a stronger identity as a city.</a:t>
            </a:r>
          </a:p>
          <a:p>
            <a:r>
              <a:rPr lang="en-US" dirty="0"/>
              <a:t>Would give the city and university a beautiful scenic area for relaxation too.</a:t>
            </a:r>
          </a:p>
          <a:p>
            <a:r>
              <a:rPr lang="en-US" dirty="0"/>
              <a:t>No one should expect it to turn a profit though. It never really did except in the very beginning. </a:t>
            </a:r>
          </a:p>
        </p:txBody>
      </p:sp>
    </p:spTree>
    <p:extLst>
      <p:ext uri="{BB962C8B-B14F-4D97-AF65-F5344CB8AC3E}">
        <p14:creationId xmlns:p14="http://schemas.microsoft.com/office/powerpoint/2010/main" val="99412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B8C1-E07C-41CE-B193-E8134567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D390-9C12-4E0B-851B-2BF0D67E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042"/>
            <a:ext cx="10515600" cy="5357054"/>
          </a:xfrm>
        </p:spPr>
        <p:txBody>
          <a:bodyPr>
            <a:normAutofit/>
          </a:bodyPr>
          <a:lstStyle/>
          <a:p>
            <a:r>
              <a:rPr lang="en-US" sz="1600" dirty="0"/>
              <a:t>Gill, Jerry, Sharon </a:t>
            </a:r>
            <a:r>
              <a:rPr lang="en-US" sz="1600" dirty="0" err="1"/>
              <a:t>Otremva</a:t>
            </a:r>
            <a:r>
              <a:rPr lang="en-US" sz="1600" dirty="0"/>
              <a:t>, Judith Rees, and Grace Wingfield. "Eugene Millrace, A History." Published by the City of Eugene, Housing and Community Conservation Department, May 6, 1979.</a:t>
            </a:r>
          </a:p>
          <a:p>
            <a:r>
              <a:rPr lang="en-US" sz="1600" dirty="0"/>
              <a:t>Robbins, William G. Landscapes of promise: the Oregon story, 1800-1940. Seattle: U of Washington Press, 1997. </a:t>
            </a:r>
          </a:p>
          <a:p>
            <a:r>
              <a:rPr lang="en-US" sz="1600" dirty="0"/>
              <a:t>Willingham, William F., PH.D. "A Historical Context for the Eugene Millrace and Intake Structures." February 26, 2010, </a:t>
            </a:r>
            <a:r>
              <a:rPr lang="en-US" sz="1600" dirty="0">
                <a:hlinkClick r:id="rId2"/>
              </a:rPr>
              <a:t>https://scholarsbank.uoregon.edu/xmlui/bitstream/handle/1794/18653/EugeneMillraceIntakeStructures_HistoricalContext_20100226.pdf?sequence=1</a:t>
            </a:r>
            <a:r>
              <a:rPr lang="en-US" sz="1600" dirty="0"/>
              <a:t> </a:t>
            </a:r>
          </a:p>
          <a:p>
            <a:r>
              <a:rPr lang="en-US" sz="1600" dirty="0"/>
              <a:t>Thomas, Bob, Gordon Brunton, and Priscilla </a:t>
            </a:r>
            <a:r>
              <a:rPr lang="en-US" sz="1600" dirty="0" err="1"/>
              <a:t>McKeigue</a:t>
            </a:r>
            <a:r>
              <a:rPr lang="en-US" sz="1600" dirty="0"/>
              <a:t>. “A Research Report: The Eugene Millrace.” Eugene, OR: The Metropolitan Civic Club, 1966. </a:t>
            </a:r>
          </a:p>
          <a:p>
            <a:r>
              <a:rPr lang="en-US" sz="1600" dirty="0" err="1"/>
              <a:t>Tweedell</a:t>
            </a:r>
            <a:r>
              <a:rPr lang="en-US" sz="1600" dirty="0"/>
              <a:t>, Bob. "Millrace History." Eugene Register Guard, 1949.  </a:t>
            </a:r>
          </a:p>
          <a:p>
            <a:r>
              <a:rPr lang="en-US" sz="1600" dirty="0"/>
              <a:t>Sanborn Maps. 1902, Eugene, Oregon. Provided by </a:t>
            </a:r>
            <a:r>
              <a:rPr lang="en-US" sz="1600" dirty="0">
                <a:hlinkClick r:id="rId3"/>
              </a:rPr>
              <a:t>http://sanborn.umi.com.libproxy.uoregon.edu/splash.html</a:t>
            </a:r>
            <a:r>
              <a:rPr lang="en-US" sz="1600" dirty="0"/>
              <a:t> from the University of Oregon. </a:t>
            </a:r>
          </a:p>
          <a:p>
            <a:r>
              <a:rPr lang="en-US" sz="1600" dirty="0"/>
              <a:t>Office of the President Robert D. Clark Records, University of Oregon Knight Library Archives, Box 29 Folders 10-11, Box 59 Folders 8-10, Box 76 Folder 14, Box 90 Folder 5, Box 111 Folders 21-23, Box 132 Folder 10.</a:t>
            </a:r>
          </a:p>
          <a:p>
            <a:r>
              <a:rPr lang="en-US" sz="1600" dirty="0"/>
              <a:t>Officer of the President Jones and </a:t>
            </a:r>
            <a:r>
              <a:rPr lang="en-US" sz="1600" dirty="0" err="1"/>
              <a:t>Flemming</a:t>
            </a:r>
            <a:r>
              <a:rPr lang="en-US" sz="1600" dirty="0"/>
              <a:t> Records (1965-1966), University of Oregon Knight Library Archives, Box 122 Folder 14, Box </a:t>
            </a:r>
            <a:r>
              <a:rPr lang="en-US" sz="1600"/>
              <a:t>159 Folder 14.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623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043A-919D-4D01-9DE7-0A4516A8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7A0C-4498-49DF-96A1-441B8DC7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3087" cy="4351338"/>
          </a:xfrm>
        </p:spPr>
        <p:txBody>
          <a:bodyPr/>
          <a:lstStyle/>
          <a:p>
            <a:r>
              <a:rPr lang="en-US" dirty="0"/>
              <a:t>Established in 1851 by </a:t>
            </a:r>
            <a:r>
              <a:rPr lang="en-US" dirty="0" err="1"/>
              <a:t>Hilyard</a:t>
            </a:r>
            <a:r>
              <a:rPr lang="en-US" dirty="0"/>
              <a:t> Shaw, who connected two Willamette River sloughs. </a:t>
            </a:r>
          </a:p>
          <a:p>
            <a:r>
              <a:rPr lang="en-US" dirty="0"/>
              <a:t>Shaw built a sawmill and grist mill. </a:t>
            </a:r>
          </a:p>
          <a:p>
            <a:r>
              <a:rPr lang="en-US" dirty="0"/>
              <a:t>By the late 19</a:t>
            </a:r>
            <a:r>
              <a:rPr lang="en-US" baseline="30000" dirty="0"/>
              <a:t>th</a:t>
            </a:r>
            <a:r>
              <a:rPr lang="en-US" dirty="0"/>
              <a:t> century, hosted a dozen separate industries.</a:t>
            </a:r>
          </a:p>
          <a:p>
            <a:r>
              <a:rPr lang="en-US" dirty="0"/>
              <a:t>Helped Eugene to surpass Springfield and stay a separate city.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5D65B-4093-432E-91CC-CD2D0F7F6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87" y="1242529"/>
            <a:ext cx="5716872" cy="4323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9955F5-4642-4ECE-B31F-8C60659AC960}"/>
              </a:ext>
            </a:extLst>
          </p:cNvPr>
          <p:cNvSpPr txBox="1"/>
          <p:nvPr/>
        </p:nvSpPr>
        <p:spPr>
          <a:xfrm>
            <a:off x="6321287" y="5572541"/>
            <a:ext cx="571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http://www.otiabridge.org/historic-preservation/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5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03AA-FE63-4231-9BE9-8BE7E5EE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C75EB-9DAA-448C-B947-A9D401AB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Flooding in 1890, 1891, 1902, 1904, and several times in the 1940’s.</a:t>
            </a:r>
          </a:p>
          <a:p>
            <a:r>
              <a:rPr lang="en-US" dirty="0"/>
              <a:t>Irregular fires (though this wasn’t unique).</a:t>
            </a:r>
          </a:p>
          <a:p>
            <a:r>
              <a:rPr lang="en-US" dirty="0"/>
              <a:t>Homeowners complaints during renovation to increase flow to the Chambers power company in 1910. </a:t>
            </a:r>
          </a:p>
          <a:p>
            <a:r>
              <a:rPr lang="en-US" dirty="0"/>
              <a:t>Chambers lost property, time, and money due to the six year litigation.</a:t>
            </a:r>
          </a:p>
          <a:p>
            <a:r>
              <a:rPr lang="en-US" dirty="0"/>
              <a:t>Industry abandoned the race by 1928. </a:t>
            </a:r>
          </a:p>
        </p:txBody>
      </p:sp>
    </p:spTree>
    <p:extLst>
      <p:ext uri="{BB962C8B-B14F-4D97-AF65-F5344CB8AC3E}">
        <p14:creationId xmlns:p14="http://schemas.microsoft.com/office/powerpoint/2010/main" val="192744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2429-5067-4152-B8C2-BF8968D2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a Bright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F232E-8FC1-4BC7-B8AE-ACBA3CA9D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846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industries simply processed agricultural and horticultural products.</a:t>
            </a:r>
          </a:p>
          <a:p>
            <a:r>
              <a:rPr lang="en-US" dirty="0"/>
              <a:t>Other industries (furniture factory, repair shop, energy storage, </a:t>
            </a:r>
            <a:r>
              <a:rPr lang="en-US" dirty="0" err="1"/>
              <a:t>ect</a:t>
            </a:r>
            <a:r>
              <a:rPr lang="en-US" dirty="0"/>
              <a:t>.) only supplied local demand.</a:t>
            </a:r>
          </a:p>
          <a:p>
            <a:r>
              <a:rPr lang="en-US" dirty="0"/>
              <a:t>Millrace never evolved out of Oregon’s agricultural economy.</a:t>
            </a:r>
          </a:p>
          <a:p>
            <a:r>
              <a:rPr lang="en-US" dirty="0"/>
              <a:t>Woolen mill and excelsior companies were possible exceptions, but they left in 1928 due to flooding and cheap electricity.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E5030-ADB7-409F-8F7E-BC1E4EFB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0" y="238539"/>
            <a:ext cx="5046539" cy="3829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B4811-0AF2-4C5E-9C9E-9D2631E8B667}"/>
              </a:ext>
            </a:extLst>
          </p:cNvPr>
          <p:cNvSpPr txBox="1"/>
          <p:nvPr/>
        </p:nvSpPr>
        <p:spPr>
          <a:xfrm>
            <a:off x="7076661" y="4426226"/>
            <a:ext cx="498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http://sanborn.umi.com.libproxy.uoregon.edu/or/7358/dateid-000006.htm?CCSI=2197n</a:t>
            </a:r>
            <a:r>
              <a:rPr lang="en-US" dirty="0"/>
              <a:t>. 1902 map of the millrace, showing only wood sheds and a small electric plant remaining at this location. </a:t>
            </a:r>
          </a:p>
        </p:txBody>
      </p:sp>
    </p:spTree>
    <p:extLst>
      <p:ext uri="{BB962C8B-B14F-4D97-AF65-F5344CB8AC3E}">
        <p14:creationId xmlns:p14="http://schemas.microsoft.com/office/powerpoint/2010/main" val="313891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EFC0-2F96-4B8D-B7A1-1EBA9D2D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059D-554F-4811-8231-B663392A2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4722" cy="4351338"/>
          </a:xfrm>
        </p:spPr>
        <p:txBody>
          <a:bodyPr/>
          <a:lstStyle/>
          <a:p>
            <a:r>
              <a:rPr lang="en-US" dirty="0"/>
              <a:t>Some restaurants were built along the banks.</a:t>
            </a:r>
          </a:p>
          <a:p>
            <a:r>
              <a:rPr lang="en-US" dirty="0"/>
              <a:t>Canoe rental facility for student races and various festivals.</a:t>
            </a:r>
          </a:p>
          <a:p>
            <a:r>
              <a:rPr lang="en-US" dirty="0"/>
              <a:t>Incorporation into the street drainage system.</a:t>
            </a:r>
          </a:p>
          <a:p>
            <a:r>
              <a:rPr lang="en-US" dirty="0"/>
              <a:t>Plans for renovation, starting with increased water flow.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FB156-23C1-4C5F-B1B6-5ACDB83B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1113656"/>
            <a:ext cx="5372928" cy="3604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EC3C7-5E97-47A0-B4F1-75FA55F95F3E}"/>
              </a:ext>
            </a:extLst>
          </p:cNvPr>
          <p:cNvSpPr txBox="1"/>
          <p:nvPr/>
        </p:nvSpPr>
        <p:spPr>
          <a:xfrm>
            <a:off x="6686550" y="4852711"/>
            <a:ext cx="537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http://www.oregonquarterly.com/class-notes-autumn-2014</a:t>
            </a:r>
          </a:p>
        </p:txBody>
      </p:sp>
    </p:spTree>
    <p:extLst>
      <p:ext uri="{BB962C8B-B14F-4D97-AF65-F5344CB8AC3E}">
        <p14:creationId xmlns:p14="http://schemas.microsoft.com/office/powerpoint/2010/main" val="346406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803-6083-44C1-B53D-6E2C0A0E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Renovation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F76E-F778-4085-8F14-D48D5C19A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30” pipe supplies the race. Isn’t even used to full potential.</a:t>
            </a:r>
          </a:p>
          <a:p>
            <a:r>
              <a:rPr lang="en-US" dirty="0"/>
              <a:t>Adding a 42” pipe would cost $220,000 plus the cost of a self regulating engine.</a:t>
            </a:r>
          </a:p>
          <a:p>
            <a:r>
              <a:rPr lang="en-US" dirty="0"/>
              <a:t>Adding a second pump would cost $130,00 and $600 a month in maintenance.</a:t>
            </a:r>
          </a:p>
          <a:p>
            <a:r>
              <a:rPr lang="en-US" dirty="0"/>
              <a:t>Reestablishing gravity flow, and preventing future floods, between 3.7 and 4.6 million dollars.</a:t>
            </a:r>
          </a:p>
          <a:p>
            <a:r>
              <a:rPr lang="en-US" dirty="0"/>
              <a:t>Repair costs in the 1970’s, before further infrastructural </a:t>
            </a:r>
            <a:r>
              <a:rPr lang="en-US" dirty="0" err="1"/>
              <a:t>degredation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30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2E84-4B78-4E58-A106-10D75BE0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Renovation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AC1A4-085E-4970-9B1B-E274A5688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5209" cy="4351338"/>
          </a:xfrm>
        </p:spPr>
        <p:txBody>
          <a:bodyPr/>
          <a:lstStyle/>
          <a:p>
            <a:r>
              <a:rPr lang="en-US" dirty="0"/>
              <a:t>Installation of grease traps and their maintenance: $3,200/year</a:t>
            </a:r>
          </a:p>
          <a:p>
            <a:r>
              <a:rPr lang="en-US" dirty="0"/>
              <a:t>General cleanup and debris removal: $32,000 without volunteers</a:t>
            </a:r>
          </a:p>
          <a:p>
            <a:r>
              <a:rPr lang="en-US" dirty="0"/>
              <a:t>Surveying and mapping for modern conditions: $96,000</a:t>
            </a:r>
          </a:p>
          <a:p>
            <a:r>
              <a:rPr lang="en-US" dirty="0"/>
              <a:t>Advertisement: unknown, but necessary for economic revitalization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26EC3-6128-400F-8EBC-6E584CEE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861" y="742121"/>
            <a:ext cx="5166749" cy="3154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1C912-C1D1-47A0-A7CC-65AEF1FF0370}"/>
              </a:ext>
            </a:extLst>
          </p:cNvPr>
          <p:cNvSpPr txBox="1"/>
          <p:nvPr/>
        </p:nvSpPr>
        <p:spPr>
          <a:xfrm>
            <a:off x="7527235" y="4426226"/>
            <a:ext cx="401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http://www.gogreenli.com/grease.html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1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0D80-D01E-456F-83ED-91562C70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16B9-1C50-4B1D-B1C6-A7A41B95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Appeals during the 1970’s for alumni volunteers and donors. </a:t>
            </a:r>
          </a:p>
          <a:p>
            <a:r>
              <a:rPr lang="en-US" dirty="0"/>
              <a:t>Many offered assistance, but it was never enough. Lack of faith in getting results for many potential donors.</a:t>
            </a:r>
          </a:p>
          <a:p>
            <a:r>
              <a:rPr lang="en-US" dirty="0"/>
              <a:t>Lack of millrace memories for modern alumni and students. Doubtful that many would offer help now.</a:t>
            </a:r>
          </a:p>
        </p:txBody>
      </p:sp>
    </p:spTree>
    <p:extLst>
      <p:ext uri="{BB962C8B-B14F-4D97-AF65-F5344CB8AC3E}">
        <p14:creationId xmlns:p14="http://schemas.microsoft.com/office/powerpoint/2010/main" val="49874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9F51-B64C-465C-85D6-490B82E3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3021-528D-45A5-B2F3-2A88387A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602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Lower race owned by private property owners.</a:t>
            </a:r>
          </a:p>
          <a:p>
            <a:r>
              <a:rPr lang="en-US" dirty="0"/>
              <a:t>Legal negotiation would require money, long negotiation, and compromise with regards to plans. Too many interests involved.</a:t>
            </a:r>
          </a:p>
          <a:p>
            <a:r>
              <a:rPr lang="en-US" dirty="0"/>
              <a:t>Buyup of the property and redirection of the race similarly economically unfeasible.</a:t>
            </a:r>
          </a:p>
          <a:p>
            <a:r>
              <a:rPr lang="en-US" dirty="0"/>
              <a:t>Nearly all developers saw the lack of lower race ownership as an issue for redevelopment of any kind. </a:t>
            </a:r>
          </a:p>
          <a:p>
            <a:r>
              <a:rPr lang="en-US" dirty="0"/>
              <a:t>Possibility of drowning if flow is increased. City, university, or private businesses could be sued, depending on circumstance.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08744-3681-41F4-B7BF-D2A537D7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6" y="702365"/>
            <a:ext cx="4575201" cy="3147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6AD2F-6AFF-496A-9381-D6F188F036A1}"/>
              </a:ext>
            </a:extLst>
          </p:cNvPr>
          <p:cNvSpPr txBox="1"/>
          <p:nvPr/>
        </p:nvSpPr>
        <p:spPr>
          <a:xfrm>
            <a:off x="7474226" y="413467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http://registarguard.com, </a:t>
            </a:r>
            <a:r>
              <a:rPr lang="en-US" dirty="0" err="1"/>
              <a:t>dt.common.streams.StreamServer.cls</a:t>
            </a:r>
            <a:r>
              <a:rPr lang="en-US" dirty="0"/>
              <a:t> pdf file</a:t>
            </a:r>
          </a:p>
        </p:txBody>
      </p:sp>
    </p:spTree>
    <p:extLst>
      <p:ext uri="{BB962C8B-B14F-4D97-AF65-F5344CB8AC3E}">
        <p14:creationId xmlns:p14="http://schemas.microsoft.com/office/powerpoint/2010/main" val="14617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931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Millrace Economics</vt:lpstr>
      <vt:lpstr>Establishment</vt:lpstr>
      <vt:lpstr>Initial Problems</vt:lpstr>
      <vt:lpstr>Never a Bright Future</vt:lpstr>
      <vt:lpstr>Later Use</vt:lpstr>
      <vt:lpstr>Problems with Renovation </vt:lpstr>
      <vt:lpstr>Further Renovation Costs</vt:lpstr>
      <vt:lpstr>Issues with Solutions</vt:lpstr>
      <vt:lpstr>Legal Problems</vt:lpstr>
      <vt:lpstr>Conclusions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Millrace Economics</dc:title>
  <dc:creator>Brian Mayne</dc:creator>
  <cp:lastModifiedBy>Brian Mayne</cp:lastModifiedBy>
  <cp:revision>20</cp:revision>
  <dcterms:created xsi:type="dcterms:W3CDTF">2017-06-03T02:56:08Z</dcterms:created>
  <dcterms:modified xsi:type="dcterms:W3CDTF">2017-06-05T04:12:59Z</dcterms:modified>
</cp:coreProperties>
</file>