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notesMasterIdLst>
    <p:notesMasterId r:id="rId13"/>
  </p:notesMasterIdLst>
  <p:sldIdLst>
    <p:sldId id="256" r:id="rId2"/>
    <p:sldId id="268" r:id="rId3"/>
    <p:sldId id="273" r:id="rId4"/>
    <p:sldId id="262" r:id="rId5"/>
    <p:sldId id="272" r:id="rId6"/>
    <p:sldId id="269" r:id="rId7"/>
    <p:sldId id="270" r:id="rId8"/>
    <p:sldId id="257" r:id="rId9"/>
    <p:sldId id="258" r:id="rId10"/>
    <p:sldId id="275" r:id="rId11"/>
    <p:sldId id="276" r:id="rId12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370" autoAdjust="0"/>
    <p:restoredTop sz="94660" autoAdjust="0"/>
  </p:normalViewPr>
  <p:slideViewPr>
    <p:cSldViewPr snapToGrid="0">
      <p:cViewPr varScale="1">
        <p:scale>
          <a:sx n="130" d="100"/>
          <a:sy n="130" d="100"/>
        </p:scale>
        <p:origin x="69" y="147"/>
      </p:cViewPr>
      <p:guideLst/>
    </p:cSldViewPr>
  </p:slideViewPr>
  <p:outlineViewPr>
    <p:cViewPr>
      <p:scale>
        <a:sx n="33" d="100"/>
        <a:sy n="33" d="100"/>
      </p:scale>
      <p:origin x="0" y="-6012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2" d="100"/>
          <a:sy n="62" d="100"/>
        </p:scale>
        <p:origin x="3226" y="6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708BA00B-3587-414F-A743-F3C51B6AD371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F827FDBE-8BEB-45C5-A18F-B8CD50483A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68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/>
              <a:t>Intro of ourselves and topic</a:t>
            </a:r>
          </a:p>
          <a:p>
            <a:endParaRPr lang="en-US" sz="1400" dirty="0"/>
          </a:p>
          <a:p>
            <a:r>
              <a:rPr lang="en-US" sz="1400" dirty="0"/>
              <a:t>Darin and Tom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27FDBE-8BEB-45C5-A18F-B8CD50483AA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3750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b="1" dirty="0"/>
              <a:t>(Tom)</a:t>
            </a:r>
          </a:p>
          <a:p>
            <a:r>
              <a:rPr lang="en-US" sz="1400" b="1" dirty="0"/>
              <a:t>Recruiting, Supporting, and Retaining a Diverse and Highly Competent Staff</a:t>
            </a:r>
          </a:p>
          <a:p>
            <a:r>
              <a:rPr lang="en-US" sz="1400" b="1" dirty="0"/>
              <a:t>Effective and Efficient Service</a:t>
            </a:r>
          </a:p>
          <a:p>
            <a:pPr lvl="2"/>
            <a:r>
              <a:rPr lang="en-US" sz="1400" dirty="0"/>
              <a:t>Campus Service and Relationships</a:t>
            </a:r>
          </a:p>
          <a:p>
            <a:pPr lvl="2"/>
            <a:r>
              <a:rPr lang="en-US" sz="1400" dirty="0"/>
              <a:t>Institutional Priorities</a:t>
            </a:r>
          </a:p>
          <a:p>
            <a:r>
              <a:rPr lang="en-US" sz="1400" b="1" dirty="0"/>
              <a:t>Departmental Goals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27FDBE-8BEB-45C5-A18F-B8CD50483AA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2058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b="1" dirty="0">
                <a:solidFill>
                  <a:srgbClr val="0070C0"/>
                </a:solidFill>
              </a:rPr>
              <a:t>(Darin)</a:t>
            </a:r>
          </a:p>
          <a:p>
            <a:pPr marL="291636" indent="-291636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0070C0"/>
                </a:solidFill>
              </a:rPr>
              <a:t>CPFM Sub Org.</a:t>
            </a:r>
          </a:p>
          <a:p>
            <a:pPr marL="291636" indent="-291636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0070C0"/>
                </a:solidFill>
              </a:rPr>
              <a:t>Staffing</a:t>
            </a:r>
          </a:p>
          <a:p>
            <a:pPr marL="758255" lvl="1" indent="-291636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0070C0"/>
                </a:solidFill>
              </a:rPr>
              <a:t>33 current staff (8 unfilled)</a:t>
            </a:r>
          </a:p>
          <a:p>
            <a:pPr marL="1224873" lvl="2" indent="-291636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0070C0"/>
                </a:solidFill>
              </a:rPr>
              <a:t>15 OAs</a:t>
            </a:r>
          </a:p>
          <a:p>
            <a:pPr marL="1224873" lvl="2" indent="-291636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0070C0"/>
                </a:solidFill>
              </a:rPr>
              <a:t>18 Classified</a:t>
            </a:r>
          </a:p>
          <a:p>
            <a:pPr marL="291636" indent="-291636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0070C0"/>
                </a:solidFill>
              </a:rPr>
              <a:t>Organizational Structure</a:t>
            </a:r>
          </a:p>
          <a:p>
            <a:pPr marL="758255" lvl="1" indent="-291636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0070C0"/>
                </a:solidFill>
              </a:rPr>
              <a:t>Academic/Auxiliary</a:t>
            </a:r>
          </a:p>
          <a:p>
            <a:pPr marL="758255" lvl="1" indent="-291636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0070C0"/>
                </a:solidFill>
              </a:rPr>
              <a:t>Science and Research</a:t>
            </a:r>
          </a:p>
          <a:p>
            <a:pPr marL="758255" lvl="1" indent="-291636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0070C0"/>
                </a:solidFill>
              </a:rPr>
              <a:t>Small Project/Capital Improvement</a:t>
            </a:r>
          </a:p>
          <a:p>
            <a:pPr marL="758255" lvl="1" indent="-291636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0070C0"/>
                </a:solidFill>
              </a:rPr>
              <a:t>Engineering</a:t>
            </a:r>
          </a:p>
          <a:p>
            <a:pPr marL="758255" lvl="1" indent="-291636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0070C0"/>
                </a:solidFill>
              </a:rPr>
              <a:t>Design</a:t>
            </a:r>
          </a:p>
          <a:p>
            <a:pPr marL="758255" lvl="1" indent="-291636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0070C0"/>
                </a:solidFill>
              </a:rPr>
              <a:t>Business Operations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27FDBE-8BEB-45C5-A18F-B8CD50483AA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7814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91636" indent="-291636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0070C0"/>
                </a:solidFill>
              </a:rPr>
              <a:t>Stabilizing Organizational Structure and Roles Within CPFM (Darin)</a:t>
            </a:r>
          </a:p>
          <a:p>
            <a:pPr marL="291636" indent="-291636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0070C0"/>
                </a:solidFill>
              </a:rPr>
              <a:t>Improving Campus Relationships (Darin)</a:t>
            </a:r>
          </a:p>
          <a:p>
            <a:pPr marL="758255" lvl="1" indent="-291636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0070C0"/>
                </a:solidFill>
              </a:rPr>
              <a:t>CAS Administration</a:t>
            </a:r>
          </a:p>
          <a:p>
            <a:pPr marL="758255" lvl="1" indent="-291636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0070C0"/>
                </a:solidFill>
              </a:rPr>
              <a:t>OVPRI</a:t>
            </a:r>
          </a:p>
          <a:p>
            <a:pPr marL="291636" indent="-291636">
              <a:buFont typeface="Arial" panose="020B0604020202020204" pitchFamily="34" charset="0"/>
              <a:buChar char="•"/>
            </a:pPr>
            <a:r>
              <a:rPr lang="en-US" sz="1400" b="1" dirty="0"/>
              <a:t>Process Stabilization (Tom)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27FDBE-8BEB-45C5-A18F-B8CD50483AA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396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B1A22-5E44-432A-ABAD-AA2A9DB4EFB8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D5BA1-9994-4CBC-BE03-1ED0A16217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315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B1A22-5E44-432A-ABAD-AA2A9DB4EFB8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D5BA1-9994-4CBC-BE03-1ED0A16217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727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B1A22-5E44-432A-ABAD-AA2A9DB4EFB8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D5BA1-9994-4CBC-BE03-1ED0A16217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3154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B1A22-5E44-432A-ABAD-AA2A9DB4EFB8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D5BA1-9994-4CBC-BE03-1ED0A16217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9353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B1A22-5E44-432A-ABAD-AA2A9DB4EFB8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D5BA1-9994-4CBC-BE03-1ED0A16217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0486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B1A22-5E44-432A-ABAD-AA2A9DB4EFB8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D5BA1-9994-4CBC-BE03-1ED0A16217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3638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B1A22-5E44-432A-ABAD-AA2A9DB4EFB8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D5BA1-9994-4CBC-BE03-1ED0A16217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4383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B1A22-5E44-432A-ABAD-AA2A9DB4EFB8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D5BA1-9994-4CBC-BE03-1ED0A16217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6775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B1A22-5E44-432A-ABAD-AA2A9DB4EFB8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D5BA1-9994-4CBC-BE03-1ED0A16217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875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B1A22-5E44-432A-ABAD-AA2A9DB4EFB8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842D5BA1-9994-4CBC-BE03-1ED0A16217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357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B1A22-5E44-432A-ABAD-AA2A9DB4EFB8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D5BA1-9994-4CBC-BE03-1ED0A16217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857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B1A22-5E44-432A-ABAD-AA2A9DB4EFB8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D5BA1-9994-4CBC-BE03-1ED0A16217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510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B1A22-5E44-432A-ABAD-AA2A9DB4EFB8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D5BA1-9994-4CBC-BE03-1ED0A16217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097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B1A22-5E44-432A-ABAD-AA2A9DB4EFB8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D5BA1-9994-4CBC-BE03-1ED0A16217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087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B1A22-5E44-432A-ABAD-AA2A9DB4EFB8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D5BA1-9994-4CBC-BE03-1ED0A16217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880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B1A22-5E44-432A-ABAD-AA2A9DB4EFB8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D5BA1-9994-4CBC-BE03-1ED0A16217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054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B1A22-5E44-432A-ABAD-AA2A9DB4EFB8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D5BA1-9994-4CBC-BE03-1ED0A16217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32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80B1A22-5E44-432A-ABAD-AA2A9DB4EFB8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42D5BA1-9994-4CBC-BE03-1ED0A16217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286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  <p:sldLayoutId id="2147483743" r:id="rId13"/>
    <p:sldLayoutId id="2147483744" r:id="rId14"/>
    <p:sldLayoutId id="2147483745" r:id="rId15"/>
    <p:sldLayoutId id="2147483746" r:id="rId16"/>
    <p:sldLayoutId id="214748374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bbbudzik@uoregon.edu" TargetMode="External"/><Relationship Id="rId2" Type="http://schemas.openxmlformats.org/officeDocument/2006/relationships/hyperlink" Target="mailto:dcates@uoregon.edu" TargetMode="External"/><Relationship Id="rId1" Type="http://schemas.openxmlformats.org/officeDocument/2006/relationships/slideLayout" Target="../slideLayouts/slideLayout4.xml"/><Relationship Id="rId5" Type="http://schemas.openxmlformats.org/officeDocument/2006/relationships/hyperlink" Target="mailto:asalmore@uoregon.edu" TargetMode="External"/><Relationship Id="rId4" Type="http://schemas.openxmlformats.org/officeDocument/2006/relationships/hyperlink" Target="mailto:janellc@uoregon.edu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9769" y="803306"/>
            <a:ext cx="8953254" cy="3192962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CPFM,</a:t>
            </a:r>
            <a:br>
              <a:rPr lang="en-US" b="1" dirty="0"/>
            </a:br>
            <a:r>
              <a:rPr lang="en-US" b="1" dirty="0"/>
              <a:t>Design and Construction</a:t>
            </a:r>
            <a:br>
              <a:rPr lang="en-US" b="1" dirty="0"/>
            </a:br>
            <a:r>
              <a:rPr lang="en-US" b="1" dirty="0"/>
              <a:t> 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October 15, 2025</a:t>
            </a:r>
          </a:p>
        </p:txBody>
      </p:sp>
    </p:spTree>
    <p:extLst>
      <p:ext uri="{BB962C8B-B14F-4D97-AF65-F5344CB8AC3E}">
        <p14:creationId xmlns:p14="http://schemas.microsoft.com/office/powerpoint/2010/main" val="27122512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214604"/>
            <a:ext cx="10001673" cy="1082351"/>
          </a:xfrm>
        </p:spPr>
        <p:txBody>
          <a:bodyPr/>
          <a:lstStyle/>
          <a:p>
            <a:r>
              <a:rPr lang="en-US" b="1" dirty="0"/>
              <a:t>Active Project Highlights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2043" y="1196411"/>
            <a:ext cx="5025043" cy="52471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Under Construction</a:t>
            </a:r>
          </a:p>
          <a:p>
            <a:r>
              <a:rPr lang="en-US" dirty="0"/>
              <a:t>Friendly Hall Deferred Maintenance</a:t>
            </a:r>
          </a:p>
          <a:p>
            <a:r>
              <a:rPr lang="en-US" dirty="0"/>
              <a:t>Next Gen Housing </a:t>
            </a:r>
          </a:p>
          <a:p>
            <a:r>
              <a:rPr lang="en-US" dirty="0"/>
              <a:t>Hamilton Demo</a:t>
            </a:r>
          </a:p>
          <a:p>
            <a:r>
              <a:rPr lang="en-US" dirty="0"/>
              <a:t>College of Design Acoustic Testing Chamber</a:t>
            </a:r>
          </a:p>
          <a:p>
            <a:pPr marL="0" indent="0">
              <a:buNone/>
            </a:pPr>
            <a:r>
              <a:rPr lang="en-US" b="1" dirty="0"/>
              <a:t>In-Design</a:t>
            </a:r>
            <a:endParaRPr lang="en-US" dirty="0"/>
          </a:p>
          <a:p>
            <a:r>
              <a:rPr lang="en-US" dirty="0"/>
              <a:t>Knight Library Exterior Restoration Ph III</a:t>
            </a:r>
          </a:p>
          <a:p>
            <a:r>
              <a:rPr lang="en-US" dirty="0"/>
              <a:t>Elevator Modernizations</a:t>
            </a:r>
          </a:p>
          <a:p>
            <a:r>
              <a:rPr lang="en-US" dirty="0"/>
              <a:t>Roof replacements</a:t>
            </a:r>
          </a:p>
          <a:p>
            <a:r>
              <a:rPr lang="en-US" dirty="0"/>
              <a:t>Child Behavioral </a:t>
            </a:r>
            <a:r>
              <a:rPr lang="en-US" dirty="0" err="1"/>
              <a:t>Health:DD</a:t>
            </a:r>
            <a:r>
              <a:rPr lang="en-US" dirty="0"/>
              <a:t>, Portland Campus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690071" y="6330281"/>
            <a:ext cx="44069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https://cpfm.uoregon.edu/construction-map</a:t>
            </a:r>
          </a:p>
        </p:txBody>
      </p:sp>
    </p:spTree>
    <p:extLst>
      <p:ext uri="{BB962C8B-B14F-4D97-AF65-F5344CB8AC3E}">
        <p14:creationId xmlns:p14="http://schemas.microsoft.com/office/powerpoint/2010/main" val="37893280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91174-87D7-4CD1-DDF2-A2CBC6DD5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4862945"/>
          </a:xfrm>
        </p:spPr>
        <p:txBody>
          <a:bodyPr/>
          <a:lstStyle/>
          <a:p>
            <a:r>
              <a:rPr lang="en-US" b="1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606885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Discussion Points: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54695" y="2331097"/>
            <a:ext cx="9385851" cy="3124201"/>
          </a:xfrm>
        </p:spPr>
        <p:txBody>
          <a:bodyPr/>
          <a:lstStyle/>
          <a:p>
            <a:r>
              <a:rPr lang="en-US" b="1" dirty="0"/>
              <a:t>Budget Constraints</a:t>
            </a:r>
            <a:endParaRPr lang="en-US" dirty="0"/>
          </a:p>
          <a:p>
            <a:r>
              <a:rPr lang="en-US" b="1" dirty="0"/>
              <a:t>Project Submission Timelines</a:t>
            </a:r>
          </a:p>
          <a:p>
            <a:r>
              <a:rPr lang="en-US" b="1" dirty="0"/>
              <a:t>What is a Charter</a:t>
            </a:r>
            <a:endParaRPr lang="en-US" dirty="0"/>
          </a:p>
          <a:p>
            <a:r>
              <a:rPr lang="en-US" b="1" dirty="0"/>
              <a:t>Construction Updates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231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214604"/>
            <a:ext cx="10001673" cy="1082351"/>
          </a:xfrm>
        </p:spPr>
        <p:txBody>
          <a:bodyPr/>
          <a:lstStyle/>
          <a:p>
            <a:r>
              <a:rPr lang="en-US" b="1" dirty="0"/>
              <a:t>Effects of Campus Budget Constraints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3F6C6EB-598E-6727-AF14-8AC16E441B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837113" y="1350818"/>
            <a:ext cx="9665910" cy="4440382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Making Internal adjustments to increase efficiency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D&amp;C is not 100% E&amp;G funded.</a:t>
            </a:r>
          </a:p>
          <a:p>
            <a:pPr lvl="1"/>
            <a:r>
              <a:rPr lang="en-US" dirty="0"/>
              <a:t>Billable hours on projects is allocated to Owners Representatives payroll. </a:t>
            </a:r>
          </a:p>
          <a:p>
            <a:pPr lvl="1"/>
            <a:r>
              <a:rPr lang="en-US" dirty="0"/>
              <a:t>More engagement with internal Design and Engineering teams on projects.</a:t>
            </a:r>
          </a:p>
          <a:p>
            <a:pPr lvl="1"/>
            <a:r>
              <a:rPr lang="en-US" dirty="0"/>
              <a:t>Clearer distinction between Charter process vs. Project process.</a:t>
            </a:r>
          </a:p>
          <a:p>
            <a:pPr lvl="1"/>
            <a:r>
              <a:rPr lang="en-US" dirty="0"/>
              <a:t>Require User budget allocation for projects helping facilitate more efficient charter process.</a:t>
            </a:r>
          </a:p>
        </p:txBody>
      </p:sp>
    </p:spTree>
    <p:extLst>
      <p:ext uri="{BB962C8B-B14F-4D97-AF65-F5344CB8AC3E}">
        <p14:creationId xmlns:p14="http://schemas.microsoft.com/office/powerpoint/2010/main" val="3015170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4411" y="323850"/>
            <a:ext cx="7577436" cy="1038224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What to Expect with Project Submission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43342" y="1542010"/>
            <a:ext cx="9639656" cy="4281055"/>
          </a:xfrm>
        </p:spPr>
        <p:txBody>
          <a:bodyPr>
            <a:normAutofit/>
          </a:bodyPr>
          <a:lstStyle/>
          <a:p>
            <a:pPr lvl="1"/>
            <a:r>
              <a:rPr lang="en-US" sz="2800" dirty="0"/>
              <a:t>Key staff</a:t>
            </a:r>
          </a:p>
          <a:p>
            <a:pPr lvl="1"/>
            <a:r>
              <a:rPr lang="en-US" sz="2800" dirty="0"/>
              <a:t>Project Development</a:t>
            </a:r>
          </a:p>
          <a:p>
            <a:pPr lvl="1"/>
            <a:r>
              <a:rPr lang="en-US" sz="2800" dirty="0"/>
              <a:t>Project Submission Timelines and Examples</a:t>
            </a:r>
          </a:p>
          <a:p>
            <a:pPr lvl="1"/>
            <a:endParaRPr lang="en-US" sz="2000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531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1322462"/>
          </a:xfrm>
        </p:spPr>
        <p:txBody>
          <a:bodyPr/>
          <a:lstStyle/>
          <a:p>
            <a:r>
              <a:rPr lang="en-US" b="1" dirty="0"/>
              <a:t>Key Staff to Know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4977" y="2195803"/>
            <a:ext cx="10517024" cy="3124201"/>
          </a:xfrm>
        </p:spPr>
        <p:txBody>
          <a:bodyPr>
            <a:normAutofit fontScale="92500" lnSpcReduction="10000"/>
          </a:bodyPr>
          <a:lstStyle/>
          <a:p>
            <a:r>
              <a:rPr lang="en-US" sz="2400" b="1" dirty="0"/>
              <a:t>Design and Construction:</a:t>
            </a:r>
          </a:p>
          <a:p>
            <a:pPr lvl="1"/>
            <a:r>
              <a:rPr lang="en-US" sz="1800" b="1" dirty="0"/>
              <a:t>David Cates </a:t>
            </a:r>
            <a:r>
              <a:rPr lang="en-US" sz="1800" dirty="0"/>
              <a:t>– Design Manager and Staff Architect: </a:t>
            </a:r>
            <a:r>
              <a:rPr lang="en-US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dcates@uoregon.edu</a:t>
            </a:r>
            <a:r>
              <a:rPr lang="en-US" dirty="0">
                <a:solidFill>
                  <a:srgbClr val="0070C0"/>
                </a:solidFill>
              </a:rPr>
              <a:t>  </a:t>
            </a:r>
          </a:p>
          <a:p>
            <a:pPr lvl="2"/>
            <a:r>
              <a:rPr lang="en-US" sz="1600" dirty="0"/>
              <a:t>Small Project Design, Finishes and Furniture</a:t>
            </a:r>
          </a:p>
          <a:p>
            <a:pPr lvl="1"/>
            <a:r>
              <a:rPr lang="en-US" sz="1800" b="1" dirty="0"/>
              <a:t>Bruce Budzik</a:t>
            </a:r>
            <a:r>
              <a:rPr lang="en-US" sz="1800" dirty="0"/>
              <a:t> – Small Projects and Capital Improvement Manager: </a:t>
            </a:r>
            <a:r>
              <a:rPr lang="en-US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bbbudzik@uoregon.edu</a:t>
            </a:r>
            <a:r>
              <a:rPr lang="en-US" dirty="0">
                <a:solidFill>
                  <a:srgbClr val="0070C0"/>
                </a:solidFill>
              </a:rPr>
              <a:t> </a:t>
            </a:r>
          </a:p>
          <a:p>
            <a:pPr lvl="2"/>
            <a:r>
              <a:rPr lang="en-US" sz="1600" dirty="0"/>
              <a:t>Launching of Small and Capital Repair projects</a:t>
            </a:r>
            <a:endParaRPr lang="en-US" sz="1800" dirty="0"/>
          </a:p>
          <a:p>
            <a:r>
              <a:rPr lang="en-US" sz="2200" b="1" dirty="0"/>
              <a:t>CAS and OVPRI:</a:t>
            </a:r>
            <a:endParaRPr lang="en-US" sz="2200" dirty="0">
              <a:solidFill>
                <a:srgbClr val="0070C0"/>
              </a:solidFill>
            </a:endParaRPr>
          </a:p>
          <a:p>
            <a:pPr lvl="1"/>
            <a:r>
              <a:rPr lang="en-US" sz="1800" b="1" dirty="0"/>
              <a:t>CAS: Janell Cottam </a:t>
            </a:r>
            <a:r>
              <a:rPr lang="en-US" sz="1800" dirty="0"/>
              <a:t>– Director of Planning, Design and Facilities: </a:t>
            </a:r>
            <a:r>
              <a:rPr lang="en-US" sz="1800" dirty="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janellc@uoregon.edu</a:t>
            </a:r>
            <a:endParaRPr lang="en-US" sz="1800" dirty="0">
              <a:solidFill>
                <a:srgbClr val="0070C0"/>
              </a:solidFill>
            </a:endParaRPr>
          </a:p>
          <a:p>
            <a:pPr lvl="1"/>
            <a:r>
              <a:rPr lang="en-US" sz="1800" b="1" dirty="0"/>
              <a:t>OVPRI: Amy Salmore </a:t>
            </a:r>
            <a:r>
              <a:rPr lang="en-US" sz="1800" dirty="0"/>
              <a:t>– Assistant Director of Planning, Design and Facilities: </a:t>
            </a:r>
            <a:r>
              <a:rPr lang="en-US" sz="1800" dirty="0">
                <a:solidFill>
                  <a:srgbClr val="0070C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asalmore@uoregon.edu</a:t>
            </a:r>
            <a:r>
              <a:rPr lang="en-US" sz="1800" dirty="0">
                <a:solidFill>
                  <a:srgbClr val="0070C0"/>
                </a:solidFill>
              </a:rPr>
              <a:t> 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42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02551"/>
            <a:ext cx="8608272" cy="982766"/>
          </a:xfrm>
        </p:spPr>
        <p:txBody>
          <a:bodyPr/>
          <a:lstStyle/>
          <a:p>
            <a:r>
              <a:rPr lang="en-US" b="1" dirty="0"/>
              <a:t>PROJECT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92680" y="965675"/>
            <a:ext cx="8460336" cy="570859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dirty="0"/>
              <a:t>       KEY PROJECT STEPS: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400" dirty="0"/>
              <a:t>  Initiation from user (Project Initiation form/Call Log) 	</a:t>
            </a:r>
            <a:r>
              <a:rPr lang="en-US" sz="2400" u="sng" dirty="0">
                <a:solidFill>
                  <a:srgbClr val="0070C0"/>
                </a:solidFill>
              </a:rPr>
              <a:t>cgis.uoregon.edu/</a:t>
            </a:r>
            <a:r>
              <a:rPr lang="en-US" sz="2400" u="sng" dirty="0" err="1">
                <a:solidFill>
                  <a:srgbClr val="0070C0"/>
                </a:solidFill>
              </a:rPr>
              <a:t>CallLog</a:t>
            </a:r>
            <a:r>
              <a:rPr lang="en-US" sz="2400" dirty="0"/>
              <a:t>; </a:t>
            </a:r>
            <a:r>
              <a:rPr lang="en-US" sz="2400" dirty="0">
                <a:solidFill>
                  <a:srgbClr val="FF0000"/>
                </a:solidFill>
              </a:rPr>
              <a:t>Work Control: 346-2319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400" dirty="0"/>
              <a:t>  OR/PM/User define scope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400" dirty="0"/>
              <a:t>  OR/PM develops charter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400" dirty="0"/>
              <a:t>  Charter approval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400" dirty="0"/>
              <a:t>  Design process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400" dirty="0"/>
              <a:t>  Bidding and permit process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400" dirty="0"/>
              <a:t>  Construction contract execution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400" dirty="0"/>
              <a:t>  </a:t>
            </a:r>
            <a:r>
              <a:rPr lang="en-US" sz="2800" b="1" u="sng" dirty="0">
                <a:solidFill>
                  <a:schemeClr val="accent5">
                    <a:lumMod val="75000"/>
                  </a:schemeClr>
                </a:solidFill>
              </a:rPr>
              <a:t>Construction</a:t>
            </a:r>
            <a:r>
              <a:rPr lang="en-US" sz="2400" dirty="0"/>
              <a:t>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400" dirty="0"/>
              <a:t>  Move in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400" dirty="0"/>
              <a:t>  Closeout process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1216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180698" cy="1752599"/>
          </a:xfrm>
        </p:spPr>
        <p:txBody>
          <a:bodyPr/>
          <a:lstStyle/>
          <a:p>
            <a:r>
              <a:rPr lang="en-US" b="1" dirty="0"/>
              <a:t>PROJECT SUBMISSION TIMELINES:</a:t>
            </a:r>
            <a:br>
              <a:rPr lang="en-US" b="1" dirty="0"/>
            </a:br>
            <a:r>
              <a:rPr lang="en-US" sz="3600" b="1" dirty="0"/>
              <a:t>Steps 1 through 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54294" y="2666999"/>
            <a:ext cx="8742349" cy="3124201"/>
          </a:xfrm>
        </p:spPr>
        <p:txBody>
          <a:bodyPr/>
          <a:lstStyle/>
          <a:p>
            <a:pPr lvl="0"/>
            <a:r>
              <a:rPr lang="en-US" sz="2800" dirty="0"/>
              <a:t>&lt;$25K				10-14   weeks to start construction</a:t>
            </a:r>
          </a:p>
          <a:p>
            <a:pPr lvl="0"/>
            <a:r>
              <a:rPr lang="en-US" sz="2800" dirty="0"/>
              <a:t>$25K-$50K		12-20 weeks to start construction</a:t>
            </a:r>
          </a:p>
          <a:p>
            <a:pPr lvl="0"/>
            <a:r>
              <a:rPr lang="en-US" sz="2800" dirty="0"/>
              <a:t>$50K-$100K		14-24 weeks to start construction</a:t>
            </a:r>
          </a:p>
          <a:p>
            <a:pPr lvl="0"/>
            <a:r>
              <a:rPr lang="en-US" sz="2800" dirty="0"/>
              <a:t>$100K-$1M		24-32 weeks to start construction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81599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4411" y="323850"/>
            <a:ext cx="9069389" cy="1038224"/>
          </a:xfrm>
        </p:spPr>
        <p:txBody>
          <a:bodyPr>
            <a:normAutofit/>
          </a:bodyPr>
          <a:lstStyle/>
          <a:p>
            <a:r>
              <a:rPr lang="en-US" b="1" dirty="0"/>
              <a:t>What is in the Charter?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B9FE301-31A8-D1D7-49BC-CC69737D22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66949" y="1433945"/>
            <a:ext cx="9936074" cy="4357255"/>
          </a:xfrm>
        </p:spPr>
        <p:txBody>
          <a:bodyPr/>
          <a:lstStyle/>
          <a:p>
            <a:r>
              <a:rPr lang="en-US" dirty="0"/>
              <a:t>Document to align user request and project requirements.</a:t>
            </a:r>
          </a:p>
          <a:p>
            <a:r>
              <a:rPr lang="en-US" dirty="0"/>
              <a:t>Documents leadership unit, requesting department, and budget authority for project.</a:t>
            </a:r>
          </a:p>
          <a:p>
            <a:r>
              <a:rPr lang="en-US" dirty="0"/>
              <a:t>Documents Design and Construction project contacts.</a:t>
            </a:r>
          </a:p>
          <a:p>
            <a:r>
              <a:rPr lang="en-US" dirty="0"/>
              <a:t>Summarizes the scope of the project with required elements, optional elements, and constraints.</a:t>
            </a:r>
          </a:p>
          <a:p>
            <a:r>
              <a:rPr lang="en-US" dirty="0"/>
              <a:t>Summarizes assumptions, risks and exclusions in the project scope.</a:t>
            </a:r>
          </a:p>
          <a:p>
            <a:r>
              <a:rPr lang="en-US" dirty="0"/>
              <a:t>Provides a budget opinion range, funding requirements and overall duration.</a:t>
            </a:r>
          </a:p>
        </p:txBody>
      </p:sp>
    </p:spTree>
    <p:extLst>
      <p:ext uri="{BB962C8B-B14F-4D97-AF65-F5344CB8AC3E}">
        <p14:creationId xmlns:p14="http://schemas.microsoft.com/office/powerpoint/2010/main" val="36691584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4411" y="323850"/>
            <a:ext cx="9069389" cy="1038224"/>
          </a:xfrm>
        </p:spPr>
        <p:txBody>
          <a:bodyPr>
            <a:normAutofit/>
          </a:bodyPr>
          <a:lstStyle/>
          <a:p>
            <a:r>
              <a:rPr lang="en-US" b="1" dirty="0"/>
              <a:t>What is not in the Charter?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245DDC3-697B-9BDC-29FC-4125587EED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932709" y="1288473"/>
            <a:ext cx="9570314" cy="4502727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/>
              <a:t>Common Misconceptions:</a:t>
            </a:r>
          </a:p>
          <a:p>
            <a:r>
              <a:rPr lang="en-US" dirty="0"/>
              <a:t>Detailed line-item cost of the project.</a:t>
            </a:r>
          </a:p>
          <a:p>
            <a:r>
              <a:rPr lang="en-US" dirty="0"/>
              <a:t>Bid or fixed price.</a:t>
            </a:r>
          </a:p>
          <a:p>
            <a:r>
              <a:rPr lang="en-US" dirty="0"/>
              <a:t>Multiple design options, or, a la cart menu.</a:t>
            </a:r>
          </a:p>
        </p:txBody>
      </p:sp>
    </p:spTree>
    <p:extLst>
      <p:ext uri="{BB962C8B-B14F-4D97-AF65-F5344CB8AC3E}">
        <p14:creationId xmlns:p14="http://schemas.microsoft.com/office/powerpoint/2010/main" val="1252217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1A9F9826-882C-40B9-8F38-5A3B8CFD19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9156</TotalTime>
  <Words>580</Words>
  <Application>Microsoft Office PowerPoint</Application>
  <PresentationFormat>Widescreen</PresentationFormat>
  <Paragraphs>100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Corbel</vt:lpstr>
      <vt:lpstr>Parallax</vt:lpstr>
      <vt:lpstr>CPFM, Design and Construction   </vt:lpstr>
      <vt:lpstr>Discussion Points:</vt:lpstr>
      <vt:lpstr>Effects of Campus Budget Constraints</vt:lpstr>
      <vt:lpstr>What to Expect with Project Submission</vt:lpstr>
      <vt:lpstr>Key Staff to Know</vt:lpstr>
      <vt:lpstr>PROJECT DEVELOPMENT</vt:lpstr>
      <vt:lpstr>PROJECT SUBMISSION TIMELINES: Steps 1 through 7</vt:lpstr>
      <vt:lpstr>What is in the Charter?</vt:lpstr>
      <vt:lpstr>What is not in the Charter?</vt:lpstr>
      <vt:lpstr>Active Project Highlights</vt:lpstr>
      <vt:lpstr>Questions?</vt:lpstr>
    </vt:vector>
  </TitlesOfParts>
  <Company>The University of Oregon - Campus Operations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Darin Dehle</dc:creator>
  <cp:lastModifiedBy>Bruce Budzik</cp:lastModifiedBy>
  <cp:revision>142</cp:revision>
  <cp:lastPrinted>2025-10-02T16:59:13Z</cp:lastPrinted>
  <dcterms:created xsi:type="dcterms:W3CDTF">2018-02-16T14:39:39Z</dcterms:created>
  <dcterms:modified xsi:type="dcterms:W3CDTF">2025-10-08T16:39:13Z</dcterms:modified>
</cp:coreProperties>
</file>