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0" r:id="rId1"/>
  </p:sldMasterIdLst>
  <p:notesMasterIdLst>
    <p:notesMasterId r:id="rId8"/>
  </p:notesMasterIdLst>
  <p:sldIdLst>
    <p:sldId id="336" r:id="rId2"/>
    <p:sldId id="334" r:id="rId3"/>
    <p:sldId id="332" r:id="rId4"/>
    <p:sldId id="335" r:id="rId5"/>
    <p:sldId id="337" r:id="rId6"/>
    <p:sldId id="3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8A8E1D-DAF3-B526-90E8-AD89E472F3D0}" name="Mike Harwood" initials="MH" userId="S::maharwoo@uoregon.edu::3f2c898f-f7c7-4da5-a2da-758b7a02e6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94431" autoAdjust="0"/>
  </p:normalViewPr>
  <p:slideViewPr>
    <p:cSldViewPr snapToGrid="0" snapToObjects="1">
      <p:cViewPr varScale="1">
        <p:scale>
          <a:sx n="150" d="100"/>
          <a:sy n="150" d="100"/>
        </p:scale>
        <p:origin x="11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8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75854-5449-5742-91FA-1BEFEDB4C83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C29B-0625-D449-A9A3-8E855D40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7A2A2-D3DB-5070-81CA-476AAA73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818E9-7744-0BCB-C1FA-A778CAB57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61493-3EA4-664B-043A-3EFD59886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FFFA8-109F-BBB7-5436-C89842020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D9D9-59D6-2E99-01B2-A394D2A42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2194F-1346-5167-922D-7A38B3DE7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146E9-1E99-982A-0764-B843265C1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36D81-9137-37B3-D92F-5828704D5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14431-31B7-249C-9405-3E33E233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D7B6F-1ACC-AFF8-7B8D-2D33CC4F8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1A3ED-350E-2483-7E4F-A199FB4F7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4B87-9129-4491-408A-E979AF9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F87B-62E4-88ED-47FF-EE5B74BE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B05F0-A5D4-7EE3-616D-24EA86E29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B837F-6EB1-738E-C277-BAAEC8FC1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E94A0-82DA-5504-4698-B6EEF28E4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5FD1C-208D-0501-917E-488C6382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3AC8A-958E-70A3-2234-8E5E8FEF3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20401-991B-CCE4-B181-BC1083C74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4081C-86D3-4A01-B70D-40BFDD6D5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3033-134A-D472-5242-3E2894462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82A7F-4993-2E4F-BEB1-DD97E7C64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2E674-0E90-6C9E-58A3-E818D6B1E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EE60D-7DAA-0842-7DF5-4F3F45638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1 — UO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443B6-44A9-90AC-9DAD-B065161EE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62401"/>
            <a:ext cx="10706101" cy="192039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5000" b="1" i="0">
                <a:solidFill>
                  <a:schemeClr val="bg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UO Presentation Headline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1D98FB-BF12-3D10-68F2-B7117A79E3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2788420"/>
            <a:ext cx="10706100" cy="831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870E1DA-05DA-91D0-330A-1CEAE1BE4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3868096"/>
            <a:ext cx="10706100" cy="381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300" b="0" i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3A98DA2-8FC1-7F06-DE4C-C18206EFC8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338104"/>
            <a:ext cx="10706100" cy="221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13" name="Picture 12" descr="University of Oregon Logo">
            <a:extLst>
              <a:ext uri="{FF2B5EF4-FFF2-40B4-BE49-F238E27FC236}">
                <a16:creationId xmlns:a16="http://schemas.microsoft.com/office/drawing/2014/main" id="{8AB01874-7900-8159-E8AE-C4066F26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5590764"/>
            <a:ext cx="2389549" cy="5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0" userDrawn="1">
          <p15:clr>
            <a:srgbClr val="FBAE40"/>
          </p15:clr>
        </p15:guide>
        <p15:guide id="4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28">
            <a:extLst>
              <a:ext uri="{FF2B5EF4-FFF2-40B4-BE49-F238E27FC236}">
                <a16:creationId xmlns:a16="http://schemas.microsoft.com/office/drawing/2014/main" id="{568E6BF1-6A4B-E674-146B-16F5C5CD699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2000"/>
            <a:ext cx="10706102" cy="105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700" b="1" i="0">
                <a:solidFill>
                  <a:schemeClr val="tx2"/>
                </a:solidFill>
                <a:latin typeface="Source Sans Pro Black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Headline: Source Sans Pro Black 37pt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C6400A-BEB5-4BD0-47DC-C97CADD7E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1919544"/>
            <a:ext cx="10706102" cy="51683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Subtitle — Source Sans Pro Black 25pt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E9442F-F91B-8011-4986-88E654BF5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543462"/>
            <a:ext cx="10706102" cy="35144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Body text standard — Source Sans Pro Regular 22pt</a:t>
            </a:r>
          </a:p>
          <a:p>
            <a:pPr lvl="1"/>
            <a:r>
              <a:rPr lang="en-US" dirty="0"/>
              <a:t>Bullet 1 — Source Sans Pro Regular 20pt</a:t>
            </a:r>
          </a:p>
          <a:p>
            <a:pPr lvl="2"/>
            <a:r>
              <a:rPr lang="en-US" dirty="0"/>
              <a:t>Bullet 2 — Source Sans Pro Regular 18pt</a:t>
            </a:r>
          </a:p>
          <a:p>
            <a:pPr lvl="3"/>
            <a:r>
              <a:rPr lang="en-US" dirty="0"/>
              <a:t>Bullet 3 — Source Sans Pro Regular 16pt</a:t>
            </a:r>
          </a:p>
        </p:txBody>
      </p:sp>
      <p:sp>
        <p:nvSpPr>
          <p:cNvPr id="7" name="Google Shape;56;p30">
            <a:extLst>
              <a:ext uri="{FF2B5EF4-FFF2-40B4-BE49-F238E27FC236}">
                <a16:creationId xmlns:a16="http://schemas.microsoft.com/office/drawing/2014/main" id="{2CBC39E8-83F4-ECEB-7664-073993286341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UNIVERSITY OF OREGON</a:t>
            </a:r>
            <a:r>
              <a:rPr lang="en-US" sz="1100" spc="500" baseline="0" dirty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3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200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456" userDrawn="1">
          <p15:clr>
            <a:srgbClr val="FBAE40"/>
          </p15:clr>
        </p15:guide>
        <p15:guide id="11" pos="7224" userDrawn="1">
          <p15:clr>
            <a:srgbClr val="FBAE40"/>
          </p15:clr>
        </p15:guide>
        <p15:guide id="12" orient="horz" pos="480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28">
            <a:extLst>
              <a:ext uri="{FF2B5EF4-FFF2-40B4-BE49-F238E27FC236}">
                <a16:creationId xmlns:a16="http://schemas.microsoft.com/office/drawing/2014/main" id="{568E6BF1-6A4B-E674-146B-16F5C5CD699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105144" y="723787"/>
            <a:ext cx="5667756" cy="104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700" b="1" i="0">
                <a:solidFill>
                  <a:schemeClr val="tx2"/>
                </a:solidFill>
                <a:latin typeface="Source Sans Pro Black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Headline: Source Sans Pro Black 37pt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A8F5B6-9927-6C4F-AA79-043E881EB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5144" y="1929300"/>
            <a:ext cx="5667756" cy="3586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Body text standard — Source Sans Pro Regular 22pt</a:t>
            </a:r>
          </a:p>
          <a:p>
            <a:pPr lvl="1"/>
            <a:r>
              <a:rPr lang="en-US" dirty="0"/>
              <a:t>Bullet 1 — Source Sans Pro Regular 20pt</a:t>
            </a:r>
          </a:p>
          <a:p>
            <a:pPr lvl="2"/>
            <a:r>
              <a:rPr lang="en-US" dirty="0"/>
              <a:t>Bullet 2 — Source Sans Pro Regular 18pt</a:t>
            </a:r>
          </a:p>
          <a:p>
            <a:pPr lvl="3"/>
            <a:r>
              <a:rPr lang="en-US" dirty="0"/>
              <a:t>Bullet 3 — Source Sans Pro Regular 16pt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2765BB-2E8A-9C00-E95A-0E5E0847B4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786" y="736387"/>
            <a:ext cx="4751426" cy="534535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96000 h 6858000"/>
              <a:gd name="connsiteX3" fmla="*/ 5334000 w 6096000"/>
              <a:gd name="connsiteY3" fmla="*/ 685800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 algn="l"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photo on the left by double-clicking the icon</a:t>
            </a:r>
          </a:p>
        </p:txBody>
      </p:sp>
      <p:sp>
        <p:nvSpPr>
          <p:cNvPr id="8" name="Google Shape;56;p30">
            <a:extLst>
              <a:ext uri="{FF2B5EF4-FFF2-40B4-BE49-F238E27FC236}">
                <a16:creationId xmlns:a16="http://schemas.microsoft.com/office/drawing/2014/main" id="{18B2290B-9462-2197-59D1-3072199A7B66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UNIVERSITY OF OREGON</a:t>
            </a:r>
            <a:r>
              <a:rPr lang="en-US" sz="1100" spc="500" baseline="0" dirty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7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24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pos="456">
          <p15:clr>
            <a:srgbClr val="FBAE40"/>
          </p15:clr>
        </p15:guide>
        <p15:guide id="5" pos="7416">
          <p15:clr>
            <a:srgbClr val="FBAE40"/>
          </p15:clr>
        </p15:guide>
        <p15:guide id="6" orient="horz" pos="456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Subtitle,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28">
            <a:extLst>
              <a:ext uri="{FF2B5EF4-FFF2-40B4-BE49-F238E27FC236}">
                <a16:creationId xmlns:a16="http://schemas.microsoft.com/office/drawing/2014/main" id="{568E6BF1-6A4B-E674-146B-16F5C5CD699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105144" y="723787"/>
            <a:ext cx="5667756" cy="104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700" b="1" i="0">
                <a:solidFill>
                  <a:schemeClr val="tx2"/>
                </a:solidFill>
                <a:latin typeface="Source Sans Pro Black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Headline: Source Sans Pro Black 37pt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C6400A-BEB5-4BD0-47DC-C97CADD7E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5144" y="1863988"/>
            <a:ext cx="5667756" cy="7413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Subtitle — Source Sans Pro Black 25pt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A8F5B6-9927-6C4F-AA79-043E881EB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5144" y="2707983"/>
            <a:ext cx="5667756" cy="27757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Body text standard — Source Sans Pro Regular 22pt</a:t>
            </a:r>
          </a:p>
          <a:p>
            <a:pPr lvl="1"/>
            <a:r>
              <a:rPr lang="en-US" dirty="0"/>
              <a:t>Bullet 1 — Source Sans Pro Regular 20pt</a:t>
            </a:r>
          </a:p>
          <a:p>
            <a:pPr lvl="2"/>
            <a:r>
              <a:rPr lang="en-US" dirty="0"/>
              <a:t>Bullet 2 — Source Sans Pro Regular 18pt</a:t>
            </a:r>
          </a:p>
          <a:p>
            <a:pPr lvl="3"/>
            <a:r>
              <a:rPr lang="en-US" dirty="0"/>
              <a:t>Bullet 3 — Source Sans Pro Regular 16pt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2765BB-2E8A-9C00-E95A-0E5E0847B4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787" y="736387"/>
            <a:ext cx="4751426" cy="534535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96000 h 6858000"/>
              <a:gd name="connsiteX3" fmla="*/ 5334000 w 6096000"/>
              <a:gd name="connsiteY3" fmla="*/ 685800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 algn="l"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photo on the left by double-clicking the icon</a:t>
            </a:r>
          </a:p>
        </p:txBody>
      </p:sp>
      <p:sp>
        <p:nvSpPr>
          <p:cNvPr id="9" name="Google Shape;56;p30">
            <a:extLst>
              <a:ext uri="{FF2B5EF4-FFF2-40B4-BE49-F238E27FC236}">
                <a16:creationId xmlns:a16="http://schemas.microsoft.com/office/drawing/2014/main" id="{BB51F7FC-9799-5FC0-88FE-08718B3025D2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UNIVERSITY OF OREGON</a:t>
            </a:r>
            <a:r>
              <a:rPr lang="en-US" sz="1100" spc="500" baseline="0" dirty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9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5" pos="7416">
          <p15:clr>
            <a:srgbClr val="FBAE40"/>
          </p15:clr>
        </p15:guide>
        <p15:guide id="8" orient="horz" pos="1176" userDrawn="1">
          <p15:clr>
            <a:srgbClr val="FBAE40"/>
          </p15:clr>
        </p15:guide>
        <p15:guide id="9" pos="456" userDrawn="1">
          <p15:clr>
            <a:srgbClr val="FBAE40"/>
          </p15:clr>
        </p15:guide>
        <p15:guide id="10" orient="horz" pos="456" userDrawn="1">
          <p15:clr>
            <a:srgbClr val="FBAE40"/>
          </p15:clr>
        </p15:guide>
        <p15:guide id="11" orient="horz" pos="3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Subtitle, Text,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;p28">
            <a:extLst>
              <a:ext uri="{FF2B5EF4-FFF2-40B4-BE49-F238E27FC236}">
                <a16:creationId xmlns:a16="http://schemas.microsoft.com/office/drawing/2014/main" id="{4BD74D56-E1F6-8DB5-4F5D-C5DE1BB2E9A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7774"/>
            <a:ext cx="10706102" cy="104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700" b="1" i="0">
                <a:solidFill>
                  <a:schemeClr val="tx2"/>
                </a:solidFill>
                <a:latin typeface="Source Sans Pro Black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Headline: Source Sans Pro Black 37pt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C6400A-BEB5-4BD0-47DC-C97CADD7E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1904808"/>
            <a:ext cx="5026914" cy="7413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Subtitle — Source Sans Pro Black 25pt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A8F5B6-9927-6C4F-AA79-043E881EB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48626"/>
            <a:ext cx="5026914" cy="3309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Body text standard — Source Sans Pro Regular 22pt</a:t>
            </a:r>
          </a:p>
          <a:p>
            <a:pPr lvl="1"/>
            <a:r>
              <a:rPr lang="en-US" dirty="0"/>
              <a:t>Bullet 1 — Source Sans Pro Regular 20pt</a:t>
            </a:r>
          </a:p>
          <a:p>
            <a:pPr lvl="2"/>
            <a:r>
              <a:rPr lang="en-US" dirty="0"/>
              <a:t>Bullet 2 — Source Sans Pro Regular 18pt</a:t>
            </a:r>
          </a:p>
          <a:p>
            <a:pPr lvl="3"/>
            <a:r>
              <a:rPr lang="en-US" dirty="0"/>
              <a:t>Bullet 3 — Source Sans Pro Regular 16pt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BADC78-3800-CDA6-CC9F-BB2080B8B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136" y="1904808"/>
            <a:ext cx="5026914" cy="7413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Subtitle — Source Sans Pro Black 25pt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9DDB-E550-F551-961B-6D23DB8734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2136" y="2748626"/>
            <a:ext cx="5026914" cy="3309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Body text standard — Source Sans Pro Regular 22pt</a:t>
            </a:r>
          </a:p>
          <a:p>
            <a:pPr lvl="1"/>
            <a:r>
              <a:rPr lang="en-US" dirty="0"/>
              <a:t>Bullet 1 — Source Sans Pro Regular 20pt</a:t>
            </a:r>
          </a:p>
          <a:p>
            <a:pPr lvl="2"/>
            <a:r>
              <a:rPr lang="en-US" dirty="0"/>
              <a:t>Bullet 2 — Source Sans Pro Regular 18pt</a:t>
            </a:r>
          </a:p>
          <a:p>
            <a:pPr lvl="3"/>
            <a:r>
              <a:rPr lang="en-US" dirty="0"/>
              <a:t>Bullet 3 — Source Sans Pro Regular 16pt</a:t>
            </a:r>
          </a:p>
        </p:txBody>
      </p:sp>
      <p:sp>
        <p:nvSpPr>
          <p:cNvPr id="9" name="Google Shape;56;p30">
            <a:extLst>
              <a:ext uri="{FF2B5EF4-FFF2-40B4-BE49-F238E27FC236}">
                <a16:creationId xmlns:a16="http://schemas.microsoft.com/office/drawing/2014/main" id="{B36A7888-F8BA-1246-089A-D11EE5DBB532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UNIVERSITY OF OREGON</a:t>
            </a:r>
            <a:r>
              <a:rPr lang="en-US" sz="1100" spc="500" baseline="0" dirty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8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76">
          <p15:clr>
            <a:srgbClr val="FBAE40"/>
          </p15:clr>
        </p15:guide>
        <p15:guide id="3" pos="3840">
          <p15:clr>
            <a:srgbClr val="FBAE40"/>
          </p15:clr>
        </p15:guide>
        <p15:guide id="4" pos="456">
          <p15:clr>
            <a:srgbClr val="FBAE40"/>
          </p15:clr>
        </p15:guide>
        <p15:guide id="7" orient="horz" pos="3816">
          <p15:clr>
            <a:srgbClr val="FBAE40"/>
          </p15:clr>
        </p15:guide>
        <p15:guide id="8" pos="7224" userDrawn="1">
          <p15:clr>
            <a:srgbClr val="FBAE40"/>
          </p15:clr>
        </p15:guide>
        <p15:guide id="9" orient="horz" pos="4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Oregon logo">
            <a:extLst>
              <a:ext uri="{FF2B5EF4-FFF2-40B4-BE49-F238E27FC236}">
                <a16:creationId xmlns:a16="http://schemas.microsoft.com/office/drawing/2014/main" id="{009D41EF-A1B2-6709-F0E5-925F78FC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20" y="2933286"/>
            <a:ext cx="4692759" cy="991428"/>
          </a:xfrm>
          <a:prstGeom prst="rect">
            <a:avLst/>
          </a:prstGeom>
        </p:spPr>
      </p:pic>
      <p:pic>
        <p:nvPicPr>
          <p:cNvPr id="2" name="Picture 1" descr="University of Oregon logo">
            <a:extLst>
              <a:ext uri="{FF2B5EF4-FFF2-40B4-BE49-F238E27FC236}">
                <a16:creationId xmlns:a16="http://schemas.microsoft.com/office/drawing/2014/main" id="{7964628A-DB05-DFDD-F6E1-B37D25A67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9620" y="2933286"/>
            <a:ext cx="4692759" cy="9914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00DD216-C07C-6779-DECC-B8E3537DE3CC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0" y="-1325563"/>
            <a:ext cx="12192000" cy="815975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sz="1800" dirty="0"/>
              <a:t>Place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7311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— UO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9F17F2D-2A3F-F447-BB13-2DEB2EAE8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62401"/>
            <a:ext cx="10706101" cy="192039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50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UO Presentation Headline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7DA4A95-E4B0-B9A1-1A1F-0781D81E0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2788420"/>
            <a:ext cx="10706100" cy="831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02ED48-E1F5-F40D-3B59-03D9246B8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3868096"/>
            <a:ext cx="10706100" cy="381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3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701C3FA-EF80-7355-20CC-D4696335D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338104"/>
            <a:ext cx="10706100" cy="221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7" name="Picture 6" descr="University of Oregon logo">
            <a:extLst>
              <a:ext uri="{FF2B5EF4-FFF2-40B4-BE49-F238E27FC236}">
                <a16:creationId xmlns:a16="http://schemas.microsoft.com/office/drawing/2014/main" id="{E2F3CDFF-D854-C5BC-8A22-31E072AF6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8" y="5591165"/>
            <a:ext cx="2389551" cy="5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A — Photo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CEAED-0095-252E-6BCD-9549F08D5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58825"/>
            <a:ext cx="4761558" cy="19169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45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UO Presentation Headline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7D265AC-6D65-C41D-F65A-3094C7E67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49" y="2775205"/>
            <a:ext cx="4761558" cy="9938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505C424-E15B-C1C1-AD7D-08DBBC797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4064229"/>
            <a:ext cx="4761557" cy="381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A94F0AF-B4CF-0F2D-0F0A-631FA241C7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500053"/>
            <a:ext cx="4761557" cy="221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E006F138-48B4-A8E1-FA8D-4D3B83B4A5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9313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758688 w 6096000"/>
              <a:gd name="connsiteY3" fmla="*/ 6858000 h 6858000"/>
              <a:gd name="connsiteX4" fmla="*/ 0 w 6096000"/>
              <a:gd name="connsiteY4" fmla="*/ 60993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758688" y="6858000"/>
                </a:lnTo>
                <a:lnTo>
                  <a:pt x="0" y="60993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Place photo on the right by double-clicking the icon</a:t>
            </a:r>
          </a:p>
        </p:txBody>
      </p:sp>
      <p:pic>
        <p:nvPicPr>
          <p:cNvPr id="15" name="Picture 14" descr="University of Oregon logo">
            <a:extLst>
              <a:ext uri="{FF2B5EF4-FFF2-40B4-BE49-F238E27FC236}">
                <a16:creationId xmlns:a16="http://schemas.microsoft.com/office/drawing/2014/main" id="{9E6AA0AF-C6AF-C364-6F5A-97FED8AC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8" y="5594339"/>
            <a:ext cx="2389551" cy="5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0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B — Photo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DE933D0-9586-12CD-5709-D42A131A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6772" y="758825"/>
            <a:ext cx="4761558" cy="19169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45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UO Presentation Headline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9E8019-2D45-3619-8F03-505FEE7241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96000 h 6858000"/>
              <a:gd name="connsiteX3" fmla="*/ 5334000 w 6096000"/>
              <a:gd name="connsiteY3" fmla="*/ 685800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 algn="l"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photo on the left by double-clicking the icon</a:t>
            </a:r>
          </a:p>
        </p:txBody>
      </p:sp>
      <p:pic>
        <p:nvPicPr>
          <p:cNvPr id="7" name="Picture 6" descr="University of Oregon logo">
            <a:extLst>
              <a:ext uri="{FF2B5EF4-FFF2-40B4-BE49-F238E27FC236}">
                <a16:creationId xmlns:a16="http://schemas.microsoft.com/office/drawing/2014/main" id="{2C6A87D9-546C-7196-DF94-E2D4C7F5C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3334"/>
          <a:stretch>
            <a:fillRect/>
          </a:stretch>
        </p:blipFill>
        <p:spPr>
          <a:xfrm>
            <a:off x="11309730" y="6220739"/>
            <a:ext cx="637200" cy="504836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D0AAECF-C455-00C9-3CC1-30A58DF02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6772" y="2775205"/>
            <a:ext cx="4761558" cy="9938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Presentation sub-headline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A75658-328B-3D32-3A92-E2A38CC19B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6773" y="4064229"/>
            <a:ext cx="4761557" cy="381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A55C378-0E48-5EA9-4718-5ED8F0E960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6773" y="4500053"/>
            <a:ext cx="4761557" cy="221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</p:spTree>
    <p:extLst>
      <p:ext uri="{BB962C8B-B14F-4D97-AF65-F5344CB8AC3E}">
        <p14:creationId xmlns:p14="http://schemas.microsoft.com/office/powerpoint/2010/main" val="147012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ption 2 — UO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2">
            <a:extLst>
              <a:ext uri="{FF2B5EF4-FFF2-40B4-BE49-F238E27FC236}">
                <a16:creationId xmlns:a16="http://schemas.microsoft.com/office/drawing/2014/main" id="{321D16EE-41E6-F564-7C06-5376FF2ED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038432"/>
            <a:ext cx="7038561" cy="228118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000" b="1" i="0">
                <a:solidFill>
                  <a:schemeClr val="bg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4" name="Picture 3" descr="University of Oregon &quot;O&quot;">
            <a:extLst>
              <a:ext uri="{FF2B5EF4-FFF2-40B4-BE49-F238E27FC236}">
                <a16:creationId xmlns:a16="http://schemas.microsoft.com/office/drawing/2014/main" id="{10E285AE-5098-8A4B-A356-FD8C1BD6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900" y="5604278"/>
            <a:ext cx="613749" cy="50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9C27F-79FD-95E4-0D69-55073CEB2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125" y="-1123951"/>
            <a:ext cx="8918575" cy="89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ption 3 - UO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A84A4BE6-5ECB-0344-E318-D9A74C87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038432"/>
            <a:ext cx="7038561" cy="228118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0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3" name="Picture 2" descr="University of Oregon &quot;O&quot;">
            <a:extLst>
              <a:ext uri="{FF2B5EF4-FFF2-40B4-BE49-F238E27FC236}">
                <a16:creationId xmlns:a16="http://schemas.microsoft.com/office/drawing/2014/main" id="{3F7489C1-F5D4-8B37-F4EA-C314F38CA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5594339"/>
            <a:ext cx="660339" cy="50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7E1C9-CAFA-5723-6F3E-A9430379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1" y="-1126232"/>
            <a:ext cx="8930593" cy="89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5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ption 1 —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5951EC1-789D-F339-FB6E-398F0CEC1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038432"/>
            <a:ext cx="7038561" cy="228118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0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pic>
        <p:nvPicPr>
          <p:cNvPr id="16" name="Picture 15" descr="University of Oregon &quot;O&quot;">
            <a:extLst>
              <a:ext uri="{FF2B5EF4-FFF2-40B4-BE49-F238E27FC236}">
                <a16:creationId xmlns:a16="http://schemas.microsoft.com/office/drawing/2014/main" id="{56BAB75F-0A3D-C118-EF4E-D27B4731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5594339"/>
            <a:ext cx="660339" cy="50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C449F-2ED2-1A8D-8C82-D5622A723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1" y="-1129407"/>
            <a:ext cx="8930593" cy="89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3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5;p28">
            <a:extLst>
              <a:ext uri="{FF2B5EF4-FFF2-40B4-BE49-F238E27FC236}">
                <a16:creationId xmlns:a16="http://schemas.microsoft.com/office/drawing/2014/main" id="{8B225902-0B72-B34D-C190-021EF2AA138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7774"/>
            <a:ext cx="10706102" cy="104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700" b="1" i="0">
                <a:solidFill>
                  <a:schemeClr val="tx2"/>
                </a:solidFill>
                <a:latin typeface="Source Sans Pro Black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Headline: Source Sans Pro Black 37pt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2150B-A2EC-90BB-46D4-1C524F370E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2950" y="1940546"/>
            <a:ext cx="10706100" cy="4154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200">
                <a:latin typeface="Source Sans Pro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>
                <a:latin typeface="Source Sans Pro" panose="020B0503030403020204" pitchFamily="34" charset="0"/>
              </a:defRPr>
            </a:lvl4pPr>
          </a:lstStyle>
          <a:p>
            <a:r>
              <a:rPr lang="en-US" dirty="0"/>
              <a:t>Select an icon below to select the type of content you wish to display here</a:t>
            </a:r>
          </a:p>
        </p:txBody>
      </p:sp>
      <p:sp>
        <p:nvSpPr>
          <p:cNvPr id="2" name="Google Shape;56;p30">
            <a:extLst>
              <a:ext uri="{FF2B5EF4-FFF2-40B4-BE49-F238E27FC236}">
                <a16:creationId xmlns:a16="http://schemas.microsoft.com/office/drawing/2014/main" id="{5621EB89-6E9E-7210-BB50-96492CA355AA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UNIVERSITY OF OREGON</a:t>
            </a:r>
            <a:r>
              <a:rPr lang="en-US" sz="1100" spc="500" baseline="0" dirty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8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80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456" userDrawn="1">
          <p15:clr>
            <a:srgbClr val="FBAE40"/>
          </p15:clr>
        </p15:guide>
        <p15:guide id="11" pos="7224" userDrawn="1">
          <p15:clr>
            <a:srgbClr val="FBAE40"/>
          </p15:clr>
        </p15:guide>
        <p15:guide id="12" orient="horz" pos="1224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;p28">
            <a:extLst>
              <a:ext uri="{FF2B5EF4-FFF2-40B4-BE49-F238E27FC236}">
                <a16:creationId xmlns:a16="http://schemas.microsoft.com/office/drawing/2014/main" id="{A512BD05-A411-3FA6-576C-D6CB292DB5E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2000"/>
            <a:ext cx="10706102" cy="105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700" b="1" i="0">
                <a:solidFill>
                  <a:schemeClr val="tx2"/>
                </a:solidFill>
                <a:latin typeface="Source Sans Pro Black" panose="020B0503030403020204" pitchFamily="34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Headline: Source Sans Pro Black 37pt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FE0CCA-AA42-4ED4-9C91-1CF381055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1961459"/>
            <a:ext cx="10706102" cy="4133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 dirty="0"/>
              <a:t>Body text standard — Source Sans Pro Regular 22pt</a:t>
            </a:r>
          </a:p>
          <a:p>
            <a:pPr lvl="1"/>
            <a:r>
              <a:rPr lang="en-US" dirty="0"/>
              <a:t>Bullet 1 — Source Sans Pro Regular 20pt</a:t>
            </a:r>
          </a:p>
          <a:p>
            <a:pPr lvl="2"/>
            <a:r>
              <a:rPr lang="en-US" dirty="0"/>
              <a:t>Bullet 2 — Source Sans Pro Regular 18pt</a:t>
            </a:r>
          </a:p>
          <a:p>
            <a:pPr lvl="3"/>
            <a:r>
              <a:rPr lang="en-US" dirty="0"/>
              <a:t>Bullet 3 — Source Sans Pro Regular 16pt</a:t>
            </a:r>
          </a:p>
        </p:txBody>
      </p:sp>
      <p:sp>
        <p:nvSpPr>
          <p:cNvPr id="3" name="Google Shape;56;p30">
            <a:extLst>
              <a:ext uri="{FF2B5EF4-FFF2-40B4-BE49-F238E27FC236}">
                <a16:creationId xmlns:a16="http://schemas.microsoft.com/office/drawing/2014/main" id="{18C24FAD-7A08-A984-FBF5-08C9A1D6751E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UNIVERSITY OF OREGON</a:t>
            </a:r>
            <a:r>
              <a:rPr lang="en-US" sz="1100" spc="500" baseline="0" dirty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14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224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456" userDrawn="1">
          <p15:clr>
            <a:srgbClr val="FBAE40"/>
          </p15:clr>
        </p15:guide>
        <p15:guide id="11" pos="7224" userDrawn="1">
          <p15:clr>
            <a:srgbClr val="FBAE40"/>
          </p15:clr>
        </p15:guide>
        <p15:guide id="12" orient="horz" pos="480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6" r:id="rId5"/>
    <p:sldLayoutId id="2147483697" r:id="rId6"/>
    <p:sldLayoutId id="2147483695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4DD0-AF11-E3DA-7B8E-121198E0B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408123-D3BD-A569-1424-C29B5C00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3" y="6299199"/>
            <a:ext cx="9778042" cy="416659"/>
          </a:xfrm>
        </p:spPr>
        <p:txBody>
          <a:bodyPr/>
          <a:lstStyle/>
          <a:p>
            <a:r>
              <a:rPr lang="en-US" sz="2800" dirty="0"/>
              <a:t>Next Generation Development Plan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20F9CC-131A-A342-6FD4-25DF7E369430}"/>
              </a:ext>
            </a:extLst>
          </p:cNvPr>
          <p:cNvSpPr txBox="1">
            <a:spLocks/>
          </p:cNvSpPr>
          <p:nvPr/>
        </p:nvSpPr>
        <p:spPr>
          <a:xfrm>
            <a:off x="10181769" y="3508549"/>
            <a:ext cx="1469943" cy="2507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Map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52F8E555-86B0-5FFD-3D41-28E2158C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69" y="3775700"/>
            <a:ext cx="2010231" cy="238714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7B38CE3-A9CE-D0A7-0CE4-7028E15F08B2}"/>
              </a:ext>
            </a:extLst>
          </p:cNvPr>
          <p:cNvSpPr/>
          <p:nvPr/>
        </p:nvSpPr>
        <p:spPr>
          <a:xfrm>
            <a:off x="11538465" y="5244757"/>
            <a:ext cx="631567" cy="900670"/>
          </a:xfrm>
          <a:custGeom>
            <a:avLst/>
            <a:gdLst>
              <a:gd name="connsiteX0" fmla="*/ 403654 w 631567"/>
              <a:gd name="connsiteY0" fmla="*/ 2746 h 900670"/>
              <a:gd name="connsiteX1" fmla="*/ 403654 w 631567"/>
              <a:gd name="connsiteY1" fmla="*/ 560173 h 900670"/>
              <a:gd name="connsiteX2" fmla="*/ 0 w 631567"/>
              <a:gd name="connsiteY2" fmla="*/ 560173 h 900670"/>
              <a:gd name="connsiteX3" fmla="*/ 0 w 631567"/>
              <a:gd name="connsiteY3" fmla="*/ 900670 h 900670"/>
              <a:gd name="connsiteX4" fmla="*/ 631567 w 631567"/>
              <a:gd name="connsiteY4" fmla="*/ 900670 h 900670"/>
              <a:gd name="connsiteX5" fmla="*/ 631567 w 631567"/>
              <a:gd name="connsiteY5" fmla="*/ 0 h 900670"/>
              <a:gd name="connsiteX6" fmla="*/ 403654 w 631567"/>
              <a:gd name="connsiteY6" fmla="*/ 2746 h 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567" h="900670">
                <a:moveTo>
                  <a:pt x="403654" y="2746"/>
                </a:moveTo>
                <a:lnTo>
                  <a:pt x="403654" y="560173"/>
                </a:lnTo>
                <a:lnTo>
                  <a:pt x="0" y="560173"/>
                </a:lnTo>
                <a:lnTo>
                  <a:pt x="0" y="900670"/>
                </a:lnTo>
                <a:lnTo>
                  <a:pt x="631567" y="900670"/>
                </a:lnTo>
                <a:lnTo>
                  <a:pt x="631567" y="0"/>
                </a:lnTo>
                <a:lnTo>
                  <a:pt x="403654" y="274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aerial view of a city&#10;&#10;AI-generated content may be incorrect.">
            <a:extLst>
              <a:ext uri="{FF2B5EF4-FFF2-40B4-BE49-F238E27FC236}">
                <a16:creationId xmlns:a16="http://schemas.microsoft.com/office/drawing/2014/main" id="{465FF30C-08AB-EE5E-A732-EF26D01D9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" y="-488"/>
            <a:ext cx="9524403" cy="61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7A2A-0657-1BAA-7171-B0321C953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62F180-7644-BFEA-DAA4-668D2FD8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3" y="6299199"/>
            <a:ext cx="9778042" cy="416659"/>
          </a:xfrm>
        </p:spPr>
        <p:txBody>
          <a:bodyPr/>
          <a:lstStyle/>
          <a:p>
            <a:r>
              <a:rPr lang="en-US" sz="2800" dirty="0"/>
              <a:t>Next Generation Housing New Residence Hall – Building 1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FBCEB1A-44DB-F2D3-3F57-8506CF965A72}"/>
              </a:ext>
            </a:extLst>
          </p:cNvPr>
          <p:cNvSpPr txBox="1">
            <a:spLocks/>
          </p:cNvSpPr>
          <p:nvPr/>
        </p:nvSpPr>
        <p:spPr>
          <a:xfrm>
            <a:off x="10181769" y="3508549"/>
            <a:ext cx="1469943" cy="2507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Map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BD5D7DF9-4242-7BA2-9332-FCFE50912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69" y="3775700"/>
            <a:ext cx="2010231" cy="2387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E91D95-B7AB-5819-6D57-02D08D7EA2AA}"/>
              </a:ext>
            </a:extLst>
          </p:cNvPr>
          <p:cNvSpPr/>
          <p:nvPr/>
        </p:nvSpPr>
        <p:spPr>
          <a:xfrm>
            <a:off x="11562057" y="5821639"/>
            <a:ext cx="179309" cy="105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in a park&#10;&#10;AI-generated content may be incorrect.">
            <a:extLst>
              <a:ext uri="{FF2B5EF4-FFF2-40B4-BE49-F238E27FC236}">
                <a16:creationId xmlns:a16="http://schemas.microsoft.com/office/drawing/2014/main" id="{24534F47-904A-E576-9BEE-77382637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30" t="10136" r="7046" b="10327"/>
          <a:stretch>
            <a:fillRect/>
          </a:stretch>
        </p:blipFill>
        <p:spPr>
          <a:xfrm>
            <a:off x="0" y="0"/>
            <a:ext cx="10109595" cy="616283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20364A0-AA88-5E1B-DB10-7CFE377AF671}"/>
              </a:ext>
            </a:extLst>
          </p:cNvPr>
          <p:cNvSpPr txBox="1">
            <a:spLocks/>
          </p:cNvSpPr>
          <p:nvPr/>
        </p:nvSpPr>
        <p:spPr>
          <a:xfrm>
            <a:off x="10181769" y="218701"/>
            <a:ext cx="1953081" cy="31809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Completion Fall 2027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4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D9249-096C-C1D1-C655-04DBADE9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89DB5D0-E8FE-A96C-7195-4E9F3A0C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3" y="6299199"/>
            <a:ext cx="9778042" cy="416659"/>
          </a:xfrm>
        </p:spPr>
        <p:txBody>
          <a:bodyPr/>
          <a:lstStyle/>
          <a:p>
            <a:r>
              <a:rPr lang="en-US" sz="2800" dirty="0"/>
              <a:t>Next Generation Housing New Residence Hall – Phase 1 and 2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93E4745-CE05-D828-CAB5-819563B135AC}"/>
              </a:ext>
            </a:extLst>
          </p:cNvPr>
          <p:cNvSpPr txBox="1">
            <a:spLocks/>
          </p:cNvSpPr>
          <p:nvPr/>
        </p:nvSpPr>
        <p:spPr>
          <a:xfrm>
            <a:off x="10181769" y="3505548"/>
            <a:ext cx="1469943" cy="2507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Map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54D7F3DD-F72D-29BF-9D3D-908513F0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69" y="3775700"/>
            <a:ext cx="2010231" cy="2387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14A25C-B14F-3295-4974-33B70A092C59}"/>
              </a:ext>
            </a:extLst>
          </p:cNvPr>
          <p:cNvSpPr/>
          <p:nvPr/>
        </p:nvSpPr>
        <p:spPr>
          <a:xfrm>
            <a:off x="11751590" y="5821638"/>
            <a:ext cx="309514" cy="172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map of a residential area&#10;&#10;AI-generated content may be incorrect.">
            <a:extLst>
              <a:ext uri="{FF2B5EF4-FFF2-40B4-BE49-F238E27FC236}">
                <a16:creationId xmlns:a16="http://schemas.microsoft.com/office/drawing/2014/main" id="{B92E9FF4-8DEE-D9CC-A49B-6C571103D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976" t="4446" r="3350" b="6541"/>
          <a:stretch>
            <a:fillRect/>
          </a:stretch>
        </p:blipFill>
        <p:spPr>
          <a:xfrm>
            <a:off x="0" y="0"/>
            <a:ext cx="6748530" cy="610458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6DF95C-682D-C4FD-3B43-AAAC28C1005E}"/>
              </a:ext>
            </a:extLst>
          </p:cNvPr>
          <p:cNvSpPr txBox="1">
            <a:spLocks/>
          </p:cNvSpPr>
          <p:nvPr/>
        </p:nvSpPr>
        <p:spPr>
          <a:xfrm>
            <a:off x="9541933" y="218701"/>
            <a:ext cx="2592917" cy="31809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Building 1 – Completion fall 2027</a:t>
            </a:r>
          </a:p>
          <a:p>
            <a:r>
              <a:rPr lang="en-US" sz="1400" dirty="0"/>
              <a:t>Building 2 – Anticipate schematic design to begin 2025/2026 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6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39804-5DD3-56EA-0B57-D49FDACF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D7245F-8D84-088A-14D1-A4B9E393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3" y="6299199"/>
            <a:ext cx="9778042" cy="416659"/>
          </a:xfrm>
        </p:spPr>
        <p:txBody>
          <a:bodyPr/>
          <a:lstStyle/>
          <a:p>
            <a:r>
              <a:rPr lang="en-US" sz="2800" dirty="0"/>
              <a:t>East Campus Land Use Updates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CE3785D-9E25-AC1A-E52C-0174CAD375DB}"/>
              </a:ext>
            </a:extLst>
          </p:cNvPr>
          <p:cNvSpPr txBox="1">
            <a:spLocks/>
          </p:cNvSpPr>
          <p:nvPr/>
        </p:nvSpPr>
        <p:spPr>
          <a:xfrm>
            <a:off x="10181769" y="3508549"/>
            <a:ext cx="1469943" cy="2507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Map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B51200A7-CC9D-9DA0-D460-F4B6A43B2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69" y="3775700"/>
            <a:ext cx="2010231" cy="2387149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F3A7AE-C24C-C18A-FAD7-07D98B9DA3A7}"/>
              </a:ext>
            </a:extLst>
          </p:cNvPr>
          <p:cNvSpPr txBox="1">
            <a:spLocks/>
          </p:cNvSpPr>
          <p:nvPr/>
        </p:nvSpPr>
        <p:spPr>
          <a:xfrm>
            <a:off x="9414933" y="218701"/>
            <a:ext cx="2719917" cy="8988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400" dirty="0"/>
              <a:t>Planning Commission 10/21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City Council hearing Jan. 2026</a:t>
            </a:r>
          </a:p>
          <a:p>
            <a:endParaRPr lang="en-US" dirty="0"/>
          </a:p>
        </p:txBody>
      </p:sp>
      <p:pic>
        <p:nvPicPr>
          <p:cNvPr id="4" name="Picture 3" descr="A map of land use changes&#10;&#10;AI-generated content may be incorrect.">
            <a:extLst>
              <a:ext uri="{FF2B5EF4-FFF2-40B4-BE49-F238E27FC236}">
                <a16:creationId xmlns:a16="http://schemas.microsoft.com/office/drawing/2014/main" id="{455D2B3E-FD86-DEF8-92E8-4EAA59623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608979" cy="625387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0FBB72-6ECF-12DE-8F49-956F48DCC0D4}"/>
              </a:ext>
            </a:extLst>
          </p:cNvPr>
          <p:cNvSpPr/>
          <p:nvPr/>
        </p:nvSpPr>
        <p:spPr>
          <a:xfrm>
            <a:off x="11538465" y="5244757"/>
            <a:ext cx="631567" cy="900670"/>
          </a:xfrm>
          <a:custGeom>
            <a:avLst/>
            <a:gdLst>
              <a:gd name="connsiteX0" fmla="*/ 403654 w 631567"/>
              <a:gd name="connsiteY0" fmla="*/ 2746 h 900670"/>
              <a:gd name="connsiteX1" fmla="*/ 403654 w 631567"/>
              <a:gd name="connsiteY1" fmla="*/ 560173 h 900670"/>
              <a:gd name="connsiteX2" fmla="*/ 0 w 631567"/>
              <a:gd name="connsiteY2" fmla="*/ 560173 h 900670"/>
              <a:gd name="connsiteX3" fmla="*/ 0 w 631567"/>
              <a:gd name="connsiteY3" fmla="*/ 900670 h 900670"/>
              <a:gd name="connsiteX4" fmla="*/ 631567 w 631567"/>
              <a:gd name="connsiteY4" fmla="*/ 900670 h 900670"/>
              <a:gd name="connsiteX5" fmla="*/ 631567 w 631567"/>
              <a:gd name="connsiteY5" fmla="*/ 0 h 900670"/>
              <a:gd name="connsiteX6" fmla="*/ 403654 w 631567"/>
              <a:gd name="connsiteY6" fmla="*/ 2746 h 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567" h="900670">
                <a:moveTo>
                  <a:pt x="403654" y="2746"/>
                </a:moveTo>
                <a:lnTo>
                  <a:pt x="403654" y="560173"/>
                </a:lnTo>
                <a:lnTo>
                  <a:pt x="0" y="560173"/>
                </a:lnTo>
                <a:lnTo>
                  <a:pt x="0" y="900670"/>
                </a:lnTo>
                <a:lnTo>
                  <a:pt x="631567" y="900670"/>
                </a:lnTo>
                <a:lnTo>
                  <a:pt x="631567" y="0"/>
                </a:lnTo>
                <a:lnTo>
                  <a:pt x="403654" y="274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D7D9-8D3A-850A-7AEB-1DA56D0C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1EB280-6C16-3C2C-D645-3D60E977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3" y="6299199"/>
            <a:ext cx="9778042" cy="416659"/>
          </a:xfrm>
        </p:spPr>
        <p:txBody>
          <a:bodyPr/>
          <a:lstStyle/>
          <a:p>
            <a:r>
              <a:rPr lang="en-US" sz="2800" dirty="0"/>
              <a:t>Next Generation Development Plan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BB22F7-5F66-34A5-694F-15FB8206E2DD}"/>
              </a:ext>
            </a:extLst>
          </p:cNvPr>
          <p:cNvSpPr txBox="1">
            <a:spLocks/>
          </p:cNvSpPr>
          <p:nvPr/>
        </p:nvSpPr>
        <p:spPr>
          <a:xfrm>
            <a:off x="10181769" y="3508549"/>
            <a:ext cx="1469943" cy="2507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Map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AC644BD2-796D-B9C7-0FEB-F4C0E651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69" y="3775700"/>
            <a:ext cx="2010231" cy="2387149"/>
          </a:xfrm>
          <a:prstGeom prst="rect">
            <a:avLst/>
          </a:prstGeom>
        </p:spPr>
      </p:pic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B80B30ED-BD4A-88D9-F2E8-CF78F4FE23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089"/>
          <a:stretch>
            <a:fillRect/>
          </a:stretch>
        </p:blipFill>
        <p:spPr>
          <a:xfrm>
            <a:off x="0" y="-1"/>
            <a:ext cx="10032024" cy="570653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E2A59D-3976-B815-31FE-260340C7FF56}"/>
              </a:ext>
            </a:extLst>
          </p:cNvPr>
          <p:cNvSpPr/>
          <p:nvPr/>
        </p:nvSpPr>
        <p:spPr>
          <a:xfrm>
            <a:off x="11538465" y="5244757"/>
            <a:ext cx="631567" cy="900670"/>
          </a:xfrm>
          <a:custGeom>
            <a:avLst/>
            <a:gdLst>
              <a:gd name="connsiteX0" fmla="*/ 403654 w 631567"/>
              <a:gd name="connsiteY0" fmla="*/ 2746 h 900670"/>
              <a:gd name="connsiteX1" fmla="*/ 403654 w 631567"/>
              <a:gd name="connsiteY1" fmla="*/ 560173 h 900670"/>
              <a:gd name="connsiteX2" fmla="*/ 0 w 631567"/>
              <a:gd name="connsiteY2" fmla="*/ 560173 h 900670"/>
              <a:gd name="connsiteX3" fmla="*/ 0 w 631567"/>
              <a:gd name="connsiteY3" fmla="*/ 900670 h 900670"/>
              <a:gd name="connsiteX4" fmla="*/ 631567 w 631567"/>
              <a:gd name="connsiteY4" fmla="*/ 900670 h 900670"/>
              <a:gd name="connsiteX5" fmla="*/ 631567 w 631567"/>
              <a:gd name="connsiteY5" fmla="*/ 0 h 900670"/>
              <a:gd name="connsiteX6" fmla="*/ 403654 w 631567"/>
              <a:gd name="connsiteY6" fmla="*/ 2746 h 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567" h="900670">
                <a:moveTo>
                  <a:pt x="403654" y="2746"/>
                </a:moveTo>
                <a:lnTo>
                  <a:pt x="403654" y="560173"/>
                </a:lnTo>
                <a:lnTo>
                  <a:pt x="0" y="560173"/>
                </a:lnTo>
                <a:lnTo>
                  <a:pt x="0" y="900670"/>
                </a:lnTo>
                <a:lnTo>
                  <a:pt x="631567" y="900670"/>
                </a:lnTo>
                <a:lnTo>
                  <a:pt x="631567" y="0"/>
                </a:lnTo>
                <a:lnTo>
                  <a:pt x="403654" y="274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5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7D66-F796-6F76-87D0-E52E206EE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5BCBD7-62AC-30E8-C79B-AFD605DC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3" y="6299199"/>
            <a:ext cx="9778042" cy="416659"/>
          </a:xfrm>
        </p:spPr>
        <p:txBody>
          <a:bodyPr/>
          <a:lstStyle/>
          <a:p>
            <a:r>
              <a:rPr lang="en-US" sz="2800" dirty="0"/>
              <a:t>Land Swap with City of Eugene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5503ECC-8619-1135-DBCE-B25826B61B0E}"/>
              </a:ext>
            </a:extLst>
          </p:cNvPr>
          <p:cNvSpPr txBox="1">
            <a:spLocks/>
          </p:cNvSpPr>
          <p:nvPr/>
        </p:nvSpPr>
        <p:spPr>
          <a:xfrm>
            <a:off x="8861899" y="218701"/>
            <a:ext cx="3272952" cy="31809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400" dirty="0"/>
              <a:t>8.1 acres of university property to city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Part of agreement with city for land at Autzen Stadium Complex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Completed September 2026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map of a campus&#10;&#10;AI-generated content may be incorrect.">
            <a:extLst>
              <a:ext uri="{FF2B5EF4-FFF2-40B4-BE49-F238E27FC236}">
                <a16:creationId xmlns:a16="http://schemas.microsoft.com/office/drawing/2014/main" id="{FD0D548A-3181-D712-A5D8-7D6E24F7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44"/>
          <a:stretch>
            <a:fillRect/>
          </a:stretch>
        </p:blipFill>
        <p:spPr>
          <a:xfrm>
            <a:off x="1" y="107288"/>
            <a:ext cx="8677072" cy="61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1681"/>
      </p:ext>
    </p:extLst>
  </p:cSld>
  <p:clrMapOvr>
    <a:masterClrMapping/>
  </p:clrMapOvr>
</p:sld>
</file>

<file path=ppt/theme/theme1.xml><?xml version="1.0" encoding="utf-8"?>
<a:theme xmlns:a="http://schemas.openxmlformats.org/drawingml/2006/main" name="UO PPT Theme 1">
  <a:themeElements>
    <a:clrScheme name="UO RGB PPT Color Theme">
      <a:dk1>
        <a:srgbClr val="000000"/>
      </a:dk1>
      <a:lt1>
        <a:srgbClr val="FFFFFF"/>
      </a:lt1>
      <a:dk2>
        <a:srgbClr val="007030"/>
      </a:dk2>
      <a:lt2>
        <a:srgbClr val="FEE11A"/>
      </a:lt2>
      <a:accent1>
        <a:srgbClr val="104734"/>
      </a:accent1>
      <a:accent2>
        <a:srgbClr val="489046"/>
      </a:accent2>
      <a:accent3>
        <a:srgbClr val="8ABB40"/>
      </a:accent3>
      <a:accent4>
        <a:srgbClr val="E2E11B"/>
      </a:accent4>
      <a:accent5>
        <a:srgbClr val="004F6E"/>
      </a:accent5>
      <a:accent6>
        <a:srgbClr val="04A3B5"/>
      </a:accent6>
      <a:hlink>
        <a:srgbClr val="00703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 PPT Theme 1" id="{89F8B8C6-6AB7-ED48-A28E-3F5B0121AFC6}" vid="{699CEEF1-B3B9-3E40-9644-22EC45337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6056</TotalTime>
  <Words>98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Source Sans Pro</vt:lpstr>
      <vt:lpstr>Source Sans Pro Black</vt:lpstr>
      <vt:lpstr>System Font Regular</vt:lpstr>
      <vt:lpstr>UO PPT Theme 1</vt:lpstr>
      <vt:lpstr>Next Generation Development Plan</vt:lpstr>
      <vt:lpstr>Next Generation Housing New Residence Hall – Building 1</vt:lpstr>
      <vt:lpstr>Next Generation Housing New Residence Hall – Phase 1 and 2</vt:lpstr>
      <vt:lpstr>East Campus Land Use Updates</vt:lpstr>
      <vt:lpstr>Next Generation Development Plan</vt:lpstr>
      <vt:lpstr>Land Swap with City of Eugene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 PowerPoint Presentation Template</dc:title>
  <dc:subject/>
  <dc:creator>University Communications</dc:creator>
  <cp:keywords/>
  <dc:description/>
  <cp:lastModifiedBy>Emily Eng</cp:lastModifiedBy>
  <cp:revision>179</cp:revision>
  <dcterms:created xsi:type="dcterms:W3CDTF">2022-05-29T02:25:42Z</dcterms:created>
  <dcterms:modified xsi:type="dcterms:W3CDTF">2025-10-22T17:59:06Z</dcterms:modified>
  <cp:category/>
</cp:coreProperties>
</file>